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57" r:id="rId6"/>
    <p:sldId id="258" r:id="rId7"/>
    <p:sldId id="291" r:id="rId8"/>
    <p:sldId id="293" r:id="rId9"/>
    <p:sldId id="295" r:id="rId10"/>
    <p:sldId id="262" r:id="rId11"/>
    <p:sldId id="29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AB876DF-51D7-4390-B2E8-813DE47CB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6494E4FF-8B2F-44E0-ABF1-9D0980E22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A17B681-0104-4D65-99AA-100F4DC13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CFB8B60-CB20-4BDA-B54E-5CDAE091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A500A44-FFAA-4F06-80A9-FCBC07DE1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44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031EC8-0CC1-4A3F-912A-E51190FE3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CBB790C-1F68-4D16-A953-9824073F3F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6E0C235-BC89-4543-B461-035FDE799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B567862-DE00-4B02-8EE6-C8BA0B77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BF622172-45AA-4651-AEF8-85AE97E27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1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850064E5-5CD3-4A3E-A79E-5C08C58F38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9043CBD-B3FF-49AD-B8CD-B80E61CBB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CEC1AA1-8981-4899-B696-CCAB22FE0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7456DFA7-DFAC-4E3C-831D-EC76FD90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5AF2CAB-A0BC-459E-86C8-151D73B0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2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DFA6C82-A881-4D23-967C-8CE54E60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92CEA2F-800A-4C46-BA3A-5C0B3B0DE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04F0DB3-2903-428E-B3CC-8396EF639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5D63F00-92D8-45CB-9453-68E27FD60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45D8A3D-91F3-4D13-94A5-667EB789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953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F2A12C-1A13-4292-B09E-3250769D8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79C45E2-5C36-4528-9733-A9C2D31A4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367E4CB-9F80-4D35-93A1-B716F7CF2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07C325D-7A4B-4613-9324-C29B8EAB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0644C95-1E8A-4FCA-AEDE-E00160F6E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2367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6673F91-8128-447A-A972-BB158AC7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09E8531-19F7-4F24-B43E-6BBD9600A2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0E6A1EB6-21F6-4075-B09F-5462BE01C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6362D941-08DF-4CF3-B179-20122DD3F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941F0AC4-E9CF-4684-8ED8-55EC22EEF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EA81FA61-53A4-4CD3-B2C8-F0C1C63CC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01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8E19CD5-EB98-4F67-BBEC-425CC1170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8E6B43C-44DD-465A-939C-50BF546DE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36C08B4-F7F4-4ED3-8AFC-44924A9721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13B0CD2-E9C0-4D38-BC3D-BE63D8861A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2E0F5215-C6E3-42D4-ABF5-25AB229DC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B7295CF6-E45C-440B-AA1C-FB212908B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48F9D33-16B9-441B-8011-DA8C07429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91334EA0-BCDC-4601-A1AD-74FFA33C0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3868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3A82AEE-759E-4B98-BC44-564A52EC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F3722FFC-70AC-40DB-89ED-7E68902AB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2340FEE-9BDD-4A05-8C86-AE2D8F2A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2C8B1941-697C-449D-B5F9-F894C033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893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82290140-D61D-4E6E-82C8-38CCE2FA9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726826FB-21AD-44A8-ADF3-E399956B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3A3FE60-3A07-46BA-B9FC-1EB0B1FF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200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9AE8C11-9014-41C6-B7BC-450C31B82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0F73BFD-EB6E-4B3D-A7A1-33012B757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85231B2-9F5A-455B-B1E9-5FD2412AE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55DE921E-50B4-40E6-B11A-AF1FC7F9E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1B7A0CD-F421-494E-8FCA-CC3508F13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4593E7D-8B29-4BCF-A94F-9AC6AD8D5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49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E3CE9CE-15F3-4D02-BD2D-754C8F0D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FB9B1DE-BC01-4575-B240-FDBCD88A1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5F24425-E90E-4E7A-8A23-3F3F9AE77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EF0CE215-86F6-4EF3-9884-2BF913F16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6F19513-C392-46C9-ABFE-5373166A0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DAD1D83A-276D-4017-9B3C-7A722327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00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607CA418-2DCA-4F8E-91D1-768CD348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3D5CB01-3C1A-4ECE-93F0-95EBFDE32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D03FB6E-725F-499A-A283-5E073E34E8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8AB04-186F-45FC-8FA8-F9CCD72C0A98}" type="datetimeFigureOut">
              <a:rPr lang="fr-FR" smtClean="0"/>
              <a:t>05/07/2021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790C1D-14EB-40A6-ABA2-60F4B0F5C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A3D0B38-7E52-4F92-99F5-54489A8B9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DC3D3-CAC5-42A8-A299-A0F4265192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500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moudakhaled_2000@yahoo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130FE2F-8B13-43E1-92DA-77792F427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5886"/>
            <a:ext cx="9144000" cy="2387600"/>
          </a:xfrm>
        </p:spPr>
        <p:txBody>
          <a:bodyPr>
            <a:normAutofit/>
          </a:bodyPr>
          <a:lstStyle/>
          <a:p>
            <a:r>
              <a:rPr lang="fr-FR" sz="4900" b="1" cap="small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Offre de formation</a:t>
            </a:r>
            <a:r>
              <a:rPr lang="en-US" sz="49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9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PROFESSIONALISANT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B5B7460E-C416-47C5-AC8A-B75A9DB43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4800" b="1" i="1" dirty="0">
                <a:solidFill>
                  <a:schemeClr val="accent1"/>
                </a:solidFill>
              </a:rPr>
              <a:t>Management et ingénierie de maintenance </a:t>
            </a:r>
            <a:r>
              <a:rPr lang="fr-FR" sz="4800" b="1" i="1" dirty="0" smtClean="0">
                <a:solidFill>
                  <a:schemeClr val="accent1"/>
                </a:solidFill>
              </a:rPr>
              <a:t>industrielle</a:t>
            </a:r>
          </a:p>
          <a:p>
            <a:r>
              <a:rPr lang="fr-FR" sz="4800" b="1" i="1" dirty="0" smtClean="0">
                <a:solidFill>
                  <a:schemeClr val="accent1"/>
                </a:solidFill>
              </a:rPr>
              <a:t>2MI</a:t>
            </a:r>
            <a:r>
              <a:rPr lang="fr-FR" sz="4800" b="1" i="1" dirty="0" smtClean="0">
                <a:solidFill>
                  <a:schemeClr val="accent1"/>
                </a:solidFill>
              </a:rPr>
              <a:t> </a:t>
            </a:r>
            <a:endParaRPr lang="fr-FR" sz="4800" b="1" dirty="0">
              <a:solidFill>
                <a:schemeClr val="accent1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801507" y="3835021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951632" y="3821373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044878"/>
              </p:ext>
            </p:extLst>
          </p:nvPr>
        </p:nvGraphicFramePr>
        <p:xfrm>
          <a:off x="255452" y="90392"/>
          <a:ext cx="1573348" cy="10385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Picture" r:id="rId3" imgW="1371542" imgH="1335968" progId="Word.Picture.8">
                  <p:embed/>
                </p:oleObj>
              </mc:Choice>
              <mc:Fallback>
                <p:oleObj name="Picture" r:id="rId3" imgW="1371542" imgH="1335968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452" y="90392"/>
                        <a:ext cx="1573348" cy="1038506"/>
                      </a:xfrm>
                      <a:prstGeom prst="rect">
                        <a:avLst/>
                      </a:prstGeom>
                      <a:noFill/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1" name="Imag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189" y="90392"/>
            <a:ext cx="2251811" cy="1031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 rot="10800000" flipV="1">
            <a:off x="2269763" y="251172"/>
            <a:ext cx="765247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Franklin Gothic Demi" panose="020B0703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UNIVERSITE DES SCIENCES ET DE LA TECHNOLOGIE HOUARI BOUMEDIENE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Franklin Gothic Demi" panose="020B07030201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FACULTE DE GENIE MECANIQUE ET GENIE DES PROCEDES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DEPARTEMENT CONSTRUCTION MECANIQUE 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0" y="1328391"/>
            <a:ext cx="1209191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69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B760D4-F962-421C-99D6-3E46B3EDE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131" y="1238582"/>
            <a:ext cx="11431138" cy="1325563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r-FR" altLang="zh-CN" sz="2200" b="1" u="sng" dirty="0">
                <a:solidFill>
                  <a:schemeClr val="accent1"/>
                </a:solidFill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Semestre 4</a:t>
            </a:r>
            <a:r>
              <a:rPr lang="en-US" altLang="zh-CN" sz="4000" dirty="0"/>
              <a:t/>
            </a:r>
            <a:br>
              <a:rPr lang="en-US" altLang="zh-CN" sz="4000" dirty="0"/>
            </a:br>
            <a:r>
              <a:rPr lang="en-US" altLang="zh-CN" sz="4000" dirty="0" smtClean="0"/>
              <a:t>	</a:t>
            </a:r>
            <a:r>
              <a:rPr lang="fr-FR" altLang="zh-CN" sz="3100" dirty="0" smtClean="0">
                <a:latin typeface="Cambria" panose="020405030504060302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Stage </a:t>
            </a:r>
            <a:r>
              <a:rPr lang="fr-FR" altLang="zh-CN" sz="3100" dirty="0">
                <a:latin typeface="Cambria" panose="02040503050406030204" pitchFamily="18" charset="0"/>
                <a:ea typeface="SimSun" panose="02010600030101010101" pitchFamily="2" charset="-122"/>
                <a:cs typeface="Arial" panose="020B0604020202020204" pitchFamily="34" charset="0"/>
              </a:rPr>
              <a:t>en entreprise sanctionné par un mémoire et une soutenance.</a:t>
            </a:r>
            <a:r>
              <a:rPr lang="en-US" altLang="zh-CN" sz="3100" dirty="0"/>
              <a:t/>
            </a:r>
            <a:br>
              <a:rPr lang="en-US" altLang="zh-CN" sz="3100" dirty="0"/>
            </a:br>
            <a:endParaRPr lang="fr-FR" sz="3100" dirty="0"/>
          </a:p>
        </p:txBody>
      </p:sp>
    </p:spTree>
    <p:extLst>
      <p:ext uri="{BB962C8B-B14F-4D97-AF65-F5344CB8AC3E}">
        <p14:creationId xmlns:p14="http://schemas.microsoft.com/office/powerpoint/2010/main" val="145517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4172" y="2967335"/>
            <a:ext cx="778367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Merci Pour Votre Attention</a:t>
            </a:r>
            <a:endParaRPr lang="fr-FR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776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762662"/>
              </p:ext>
            </p:extLst>
          </p:nvPr>
        </p:nvGraphicFramePr>
        <p:xfrm>
          <a:off x="1122947" y="498134"/>
          <a:ext cx="9224211" cy="2007901"/>
        </p:xfrm>
        <a:graphic>
          <a:graphicData uri="http://schemas.openxmlformats.org/drawingml/2006/table">
            <a:tbl>
              <a:tblPr firstRow="1" firstCol="1" lastRow="1" lastCol="1" bandRow="1">
                <a:tableStyleId>{6E25E649-3F16-4E02-A733-19D2CDBF48F0}</a:tableStyleId>
              </a:tblPr>
              <a:tblGrid>
                <a:gridCol w="3090858"/>
                <a:gridCol w="3048364"/>
                <a:gridCol w="3084989"/>
              </a:tblGrid>
              <a:tr h="322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Domaine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NewRoman,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Filière</a:t>
                      </a:r>
                      <a:endParaRPr lang="en-US" sz="2000" b="1">
                        <a:solidFill>
                          <a:srgbClr val="FF0000"/>
                        </a:solidFill>
                        <a:effectLst/>
                        <a:latin typeface="TimesNewRoman,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Spécialité</a:t>
                      </a:r>
                      <a:endParaRPr lang="en-US" sz="2000" b="1" dirty="0">
                        <a:solidFill>
                          <a:srgbClr val="FF0000"/>
                        </a:solidFill>
                        <a:effectLst/>
                        <a:latin typeface="TimesNewRoman,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17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Sciences 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et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Technologies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dirty="0">
                        <a:solidFill>
                          <a:schemeClr val="accent1"/>
                        </a:solidFill>
                        <a:effectLst/>
                        <a:latin typeface="TimesNewRoman,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Electromécanique</a:t>
                      </a:r>
                      <a:endParaRPr lang="en-US" sz="2000" b="1" dirty="0">
                        <a:solidFill>
                          <a:schemeClr val="accent1"/>
                        </a:solidFill>
                        <a:effectLst/>
                        <a:latin typeface="TimesNewRoman,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Management et ingénierie de maintenance industrielle </a:t>
                      </a:r>
                      <a:endParaRPr lang="en-US" sz="2000" b="1" dirty="0">
                        <a:solidFill>
                          <a:schemeClr val="accent1"/>
                        </a:solidFill>
                        <a:effectLst/>
                        <a:latin typeface="TimesNewRoman,Bol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331495" y="2996369"/>
            <a:ext cx="951296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</a:rPr>
              <a:t>- </a:t>
            </a:r>
            <a:r>
              <a:rPr lang="fr-FR" sz="2000" b="1" dirty="0">
                <a:solidFill>
                  <a:schemeClr val="accent1"/>
                </a:solidFill>
              </a:rPr>
              <a:t>Responsable de l'équipe du domaine de formation</a:t>
            </a:r>
            <a:r>
              <a:rPr lang="fr-FR" sz="2400" b="1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400" dirty="0">
              <a:solidFill>
                <a:schemeClr val="accent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  <a:tabLst>
                <a:tab pos="800100" algn="l"/>
              </a:tabLst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</a:rPr>
              <a:t>Nom &amp; prénom : 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Pr. </a:t>
            </a:r>
            <a:r>
              <a:rPr lang="pt-BR" b="1" dirty="0">
                <a:latin typeface="Arial" panose="020B0604020202020204" pitchFamily="34" charset="0"/>
                <a:ea typeface="Times New Roman" panose="02020603050405020304" pitchFamily="18" charset="0"/>
              </a:rPr>
              <a:t>HAMOUDA Khaled 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9105" algn="just">
              <a:spcAft>
                <a:spcPts val="0"/>
              </a:spcAft>
              <a:tabLst>
                <a:tab pos="800100" algn="l"/>
              </a:tabLst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</a:rPr>
              <a:t>Grade :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b="1" dirty="0">
                <a:latin typeface="Arial" panose="020B0604020202020204" pitchFamily="34" charset="0"/>
                <a:ea typeface="Times New Roman" panose="02020603050405020304" pitchFamily="18" charset="0"/>
              </a:rPr>
              <a:t>Professeur</a:t>
            </a:r>
            <a:r>
              <a:rPr lang="fr-FR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9105" algn="just">
              <a:spcAft>
                <a:spcPts val="0"/>
              </a:spcAft>
              <a:tabLst>
                <a:tab pos="800100" algn="l"/>
              </a:tabLst>
            </a:pP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  <a:sym typeface="Wingdings" panose="05000000000000000000" pitchFamily="2" charset="2"/>
              </a:rPr>
              <a:t></a:t>
            </a:r>
            <a:r>
              <a:rPr lang="fr-FR" sz="2000" b="1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:	 </a:t>
            </a: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</a:rPr>
              <a:t>023 207763</a:t>
            </a: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    Fax</a:t>
            </a:r>
            <a:r>
              <a:rPr lang="fr-FR" dirty="0">
                <a:latin typeface="Arial" panose="020B0604020202020204" pitchFamily="34" charset="0"/>
                <a:ea typeface="SimSun" panose="02010600030101010101" pitchFamily="2" charset="-122"/>
              </a:rPr>
              <a:t>:    </a:t>
            </a:r>
            <a:r>
              <a:rPr lang="fr-FR" b="1" dirty="0">
                <a:latin typeface="Arial" panose="020B0604020202020204" pitchFamily="34" charset="0"/>
                <a:ea typeface="SimSun" panose="02010600030101010101" pitchFamily="2" charset="-122"/>
              </a:rPr>
              <a:t>023 207763</a:t>
            </a: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        </a:t>
            </a:r>
            <a:r>
              <a:rPr lang="fr-FR" sz="1400" b="1" i="1" dirty="0">
                <a:latin typeface="Arial" panose="020B0604020202020204" pitchFamily="34" charset="0"/>
                <a:ea typeface="SimSun" panose="02010600030101010101" pitchFamily="2" charset="-122"/>
              </a:rPr>
              <a:t>e-mail</a:t>
            </a: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  <a:r>
              <a:rPr lang="fr-FR" dirty="0">
                <a:latin typeface="Arial" panose="020B0604020202020204" pitchFamily="34" charset="0"/>
                <a:ea typeface="SimSun" panose="02010600030101010101" pitchFamily="2" charset="-122"/>
              </a:rPr>
              <a:t>: </a:t>
            </a:r>
            <a:r>
              <a:rPr lang="fr-FR" u="sng" dirty="0">
                <a:solidFill>
                  <a:srgbClr val="0000FF"/>
                </a:solidFill>
                <a:latin typeface="Arial" panose="020B0604020202020204" pitchFamily="34" charset="0"/>
                <a:ea typeface="SimSun" panose="02010600030101010101" pitchFamily="2" charset="-122"/>
                <a:hlinkClick r:id="rId2"/>
              </a:rPr>
              <a:t>hamoudakhaled_2000@yahoo.fr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ctr">
              <a:spcAft>
                <a:spcPts val="0"/>
              </a:spcAft>
            </a:pPr>
            <a:r>
              <a:rPr lang="fr-FR" dirty="0">
                <a:solidFill>
                  <a:srgbClr val="0000FF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1304205" y="3161257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438288" y="3196697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177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621740" y="4725882"/>
            <a:ext cx="9323764" cy="958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kumimoji="0" lang="fr-FR" altLang="zh-CN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Traitement de l’information (Données historiques maintenance, Signaux de machines…) </a:t>
            </a:r>
            <a:endParaRPr kumimoji="0" lang="fr-FR" altLang="zh-CN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1272119" y="450138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406203" y="450138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621740" y="817667"/>
            <a:ext cx="909131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altLang="zh-CN" sz="20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On cherche à appréhender les fondements de la maintenance industrielle dans l’entreprise ou tout autre organisme comme élément de base pour assurer la disponibilité des installations de production. Aussi on cherche à former des spécialistes de haut niveau pour gérer la maintenance et passer aux applications de la GMAO.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1740" y="273088"/>
            <a:ext cx="4723152" cy="595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lnSpc>
                <a:spcPct val="107000"/>
              </a:lnSpc>
              <a:spcBef>
                <a:spcPct val="0"/>
              </a:spcBef>
              <a:tabLst>
                <a:tab pos="901700" algn="l"/>
              </a:tabLst>
            </a:pPr>
            <a:r>
              <a:rPr lang="fr-FR" altLang="zh-CN" sz="3200" b="1" dirty="0">
                <a:ea typeface="SimSun" panose="02010600030101010101" pitchFamily="2" charset="-122"/>
                <a:cs typeface="Arial" panose="020B0604020202020204" pitchFamily="34" charset="0"/>
              </a:rPr>
              <a:t>- </a:t>
            </a:r>
            <a:r>
              <a:rPr lang="fr-FR" altLang="zh-CN" sz="3200" b="1" dirty="0">
                <a:solidFill>
                  <a:schemeClr val="accent1"/>
                </a:solidFill>
              </a:rPr>
              <a:t>Objectifs de la formation </a:t>
            </a:r>
            <a:endParaRPr lang="en-US" altLang="zh-CN" sz="3200" b="1" dirty="0">
              <a:solidFill>
                <a:schemeClr val="accent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42016" y="2520452"/>
            <a:ext cx="580960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901700" algn="l"/>
              </a:tabLst>
            </a:pPr>
            <a:r>
              <a:rPr lang="fr-FR" altLang="zh-CN" sz="20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Les applications visent les domaines suivants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1739" y="3070230"/>
            <a:ext cx="872326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zh-CN" sz="20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Les installations de production mécanique et hydraulique.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1740" y="3729991"/>
            <a:ext cx="91225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altLang="zh-CN" sz="2000" b="1" dirty="0"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Installations avec éléments électroniques et avec automatismes industriels </a:t>
            </a:r>
            <a:endParaRPr lang="en-US" altLang="zh-C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47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1" y="4731611"/>
            <a:ext cx="99621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000" i="1" dirty="0">
                <a:latin typeface="Arial" panose="020B0604020202020204" pitchFamily="34" charset="0"/>
                <a:ea typeface="SimSun" panose="02010600030101010101" pitchFamily="2" charset="-122"/>
              </a:rPr>
              <a:t> </a:t>
            </a:r>
            <a:r>
              <a:rPr lang="fr-FR" sz="2000" dirty="0" smtClean="0">
                <a:latin typeface="Arial" panose="020B0604020202020204" pitchFamily="34" charset="0"/>
                <a:ea typeface="SimSun" panose="02010600030101010101" pitchFamily="2" charset="-122"/>
              </a:rPr>
              <a:t>Participer à la l’amélioration de la fiabilité des installations de production.</a:t>
            </a:r>
            <a:endParaRPr lang="en-US" sz="2000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457200" algn="just"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 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fr-FR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3928" y="2306392"/>
            <a:ext cx="11694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	</a:t>
            </a:r>
            <a:r>
              <a:rPr lang="fr-FR" sz="2000" dirty="0" smtClean="0">
                <a:latin typeface="Arial" panose="020B0604020202020204" pitchFamily="34" charset="0"/>
                <a:ea typeface="SimSun" panose="02010600030101010101" pitchFamily="2" charset="-122"/>
              </a:rPr>
              <a:t>S’adapter </a:t>
            </a: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à l’évolution des  connaissances dans le domaine maintenance industrielle</a:t>
            </a:r>
            <a:endParaRPr lang="en-US" sz="2000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cxnSp>
        <p:nvCxnSpPr>
          <p:cNvPr id="6" name="Connecteur droit 5"/>
          <p:cNvCxnSpPr/>
          <p:nvPr/>
        </p:nvCxnSpPr>
        <p:spPr>
          <a:xfrm flipH="1">
            <a:off x="786066" y="305760"/>
            <a:ext cx="4794" cy="11059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924943" y="305760"/>
            <a:ext cx="5502" cy="52843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794088" y="1821739"/>
            <a:ext cx="4794" cy="11059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932965" y="1821739"/>
            <a:ext cx="5502" cy="528430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èche droite 13"/>
          <p:cNvSpPr/>
          <p:nvPr/>
        </p:nvSpPr>
        <p:spPr>
          <a:xfrm>
            <a:off x="1090864" y="3913801"/>
            <a:ext cx="376993" cy="263701"/>
          </a:xfrm>
          <a:prstGeom prst="rightArrow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èche droite 14"/>
          <p:cNvSpPr/>
          <p:nvPr/>
        </p:nvSpPr>
        <p:spPr>
          <a:xfrm>
            <a:off x="1050759" y="2377771"/>
            <a:ext cx="376993" cy="263701"/>
          </a:xfrm>
          <a:prstGeom prst="rightArrow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èche droite 15"/>
          <p:cNvSpPr/>
          <p:nvPr/>
        </p:nvSpPr>
        <p:spPr>
          <a:xfrm>
            <a:off x="1050759" y="3005140"/>
            <a:ext cx="376993" cy="263701"/>
          </a:xfrm>
          <a:prstGeom prst="rightArrow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èche droite 16"/>
          <p:cNvSpPr/>
          <p:nvPr/>
        </p:nvSpPr>
        <p:spPr>
          <a:xfrm>
            <a:off x="1090864" y="4820246"/>
            <a:ext cx="376993" cy="263701"/>
          </a:xfrm>
          <a:prstGeom prst="rightArrow">
            <a:avLst/>
          </a:prstGeom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985146" y="181958"/>
            <a:ext cx="3999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fr-FR" sz="2000" b="1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Profils et compétences visées :</a:t>
            </a:r>
            <a:endParaRPr lang="en-US" sz="2000" dirty="0">
              <a:solidFill>
                <a:schemeClr val="accent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3206" y="646287"/>
            <a:ext cx="10172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>
              <a:spcAft>
                <a:spcPts val="0"/>
              </a:spcAft>
            </a:pPr>
            <a:r>
              <a:rPr lang="fr-FR" sz="2000" b="1" dirty="0">
                <a:latin typeface="Arial" panose="020B0604020202020204" pitchFamily="34" charset="0"/>
                <a:ea typeface="SimSun" panose="02010600030101010101" pitchFamily="2" charset="-122"/>
              </a:rPr>
              <a:t>Management scientifique et technique de projets de maintenance industrielle dans les domaines d’application de la spécialité.</a:t>
            </a:r>
            <a:endParaRPr lang="en-US" sz="2000" b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63579" y="1742669"/>
            <a:ext cx="63757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dirty="0">
                <a:solidFill>
                  <a:schemeClr val="accent1"/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L’étudiant en sortie du Master doit être capable de:</a:t>
            </a:r>
            <a:endParaRPr lang="en-US" sz="2000" dirty="0"/>
          </a:p>
        </p:txBody>
      </p:sp>
      <p:sp>
        <p:nvSpPr>
          <p:cNvPr id="23" name="Rectangle 22"/>
          <p:cNvSpPr/>
          <p:nvPr/>
        </p:nvSpPr>
        <p:spPr>
          <a:xfrm>
            <a:off x="1632679" y="2956208"/>
            <a:ext cx="93128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Maîtriser les techniques de maintenance conditionnelles de tout système (mécanique, hydraulique, électronique, et informatiques) 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32679" y="3872945"/>
            <a:ext cx="98452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fr-FR" sz="2000" dirty="0">
                <a:latin typeface="Arial" panose="020B0604020202020204" pitchFamily="34" charset="0"/>
                <a:ea typeface="SimSun" panose="02010600030101010101" pitchFamily="2" charset="-122"/>
              </a:rPr>
              <a:t>Pouvoir analyser de manière efficace les données de maintenance et faire les statistiques nécessaires pour la prise de décision.</a:t>
            </a:r>
            <a:endParaRPr lang="en-US" sz="20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98163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B3BA05-2417-4CF2-88DE-37AFBDCF2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68021" y="50006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>
                <a:solidFill>
                  <a:schemeClr val="accent1"/>
                </a:solidFill>
              </a:rPr>
              <a:t>Conditions d’accès</a:t>
            </a:r>
            <a:r>
              <a:rPr lang="en-US" sz="4800" b="1" dirty="0">
                <a:solidFill>
                  <a:schemeClr val="accent1"/>
                </a:solidFill>
              </a:rPr>
              <a:t/>
            </a:r>
            <a:br>
              <a:rPr lang="en-US" sz="4800" b="1" dirty="0">
                <a:solidFill>
                  <a:schemeClr val="accent1"/>
                </a:solidFill>
              </a:rPr>
            </a:br>
            <a:endParaRPr lang="fr-FR" sz="48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85102F3-4659-4014-ACB3-A4CD7E204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spcAft>
                <a:spcPts val="1000"/>
              </a:spcAft>
              <a:buNone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214784"/>
              </p:ext>
            </p:extLst>
          </p:nvPr>
        </p:nvGraphicFramePr>
        <p:xfrm>
          <a:off x="1678406" y="1297239"/>
          <a:ext cx="9827794" cy="4879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3494"/>
                <a:gridCol w="1828800"/>
                <a:gridCol w="2990515"/>
                <a:gridCol w="1492585"/>
                <a:gridCol w="1422400"/>
              </a:tblGrid>
              <a:tr h="15750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Filière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Master Professionnalisant 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Licences ouvrant accès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au master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Classement  selon la compatibilité de la licence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Coefficient  affecté à la  licence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46732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Electromécanique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Management et ingénierie de maintenance industrielle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Maintenance Industrielle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1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1.00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46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Electromécanique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2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0.80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46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Electrotechnique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3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0.70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46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Electronique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3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0.70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46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Construction mécanique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3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solidFill>
                            <a:schemeClr val="accent1"/>
                          </a:solidFill>
                          <a:effectLst/>
                        </a:rPr>
                        <a:t>0.70</a:t>
                      </a:r>
                      <a:endParaRPr lang="en-US" sz="2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46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Energétique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3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0.70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  <a:tr h="4467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Autres licences du D-ST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5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accent1"/>
                          </a:solidFill>
                          <a:effectLst/>
                        </a:rPr>
                        <a:t>0.60</a:t>
                      </a:r>
                      <a:endParaRPr lang="en-US" sz="2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8" name="Connecteur droit 7"/>
          <p:cNvCxnSpPr/>
          <p:nvPr/>
        </p:nvCxnSpPr>
        <p:spPr>
          <a:xfrm>
            <a:off x="1201004" y="573207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351129" y="559559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00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4689624-97C4-4F43-B67C-0BFD6B7E69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582" y="1539022"/>
            <a:ext cx="8177284" cy="9585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4000" b="1" u="heavy" dirty="0">
                <a:solidFill>
                  <a:schemeClr val="accent1"/>
                </a:solidFill>
              </a:rPr>
              <a:t>Fiches d’organisation semestrielles des enseignements </a:t>
            </a:r>
            <a:r>
              <a:rPr lang="fr-FR" sz="4000" b="1" u="heavy" dirty="0" smtClean="0">
                <a:solidFill>
                  <a:schemeClr val="accent1"/>
                </a:solidFill>
              </a:rPr>
              <a:t>de </a:t>
            </a:r>
            <a:r>
              <a:rPr lang="fr-FR" sz="4000" b="1" u="heavy" dirty="0">
                <a:solidFill>
                  <a:schemeClr val="accent1"/>
                </a:solidFill>
              </a:rPr>
              <a:t>la spécialité </a:t>
            </a:r>
            <a:endParaRPr lang="fr-FR" sz="4000" dirty="0">
              <a:solidFill>
                <a:schemeClr val="accent1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405720" y="1665027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1555845" y="1651379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29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6200000">
            <a:off x="135838" y="792209"/>
            <a:ext cx="1462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zh-CN" b="1" u="sng" dirty="0" smtClean="0">
                <a:solidFill>
                  <a:srgbClr val="002060"/>
                </a:solidFill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Semestre  1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821742" y="1760326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955826" y="1760326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129" y="327025"/>
            <a:ext cx="7953375" cy="207645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079" y="2403475"/>
            <a:ext cx="7972425" cy="2828925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6841" y="2403475"/>
            <a:ext cx="79629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74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6200000">
            <a:off x="135838" y="792209"/>
            <a:ext cx="1462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zh-CN" b="1" u="sng" dirty="0" smtClean="0">
                <a:solidFill>
                  <a:srgbClr val="002060"/>
                </a:solidFill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Semestre  2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821742" y="1760326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955826" y="1760326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578" y="245660"/>
            <a:ext cx="8191500" cy="162877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578" y="1874435"/>
            <a:ext cx="8201025" cy="2819400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2578" y="1874435"/>
            <a:ext cx="8191500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915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16200000">
            <a:off x="872821" y="1583776"/>
            <a:ext cx="14624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zh-CN" b="1" u="sng" dirty="0" smtClean="0">
                <a:solidFill>
                  <a:srgbClr val="002060"/>
                </a:solidFill>
                <a:latin typeface="Cambria" panose="0204050305040603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Semestre 3</a:t>
            </a:r>
            <a:endParaRPr lang="en-US" dirty="0">
              <a:solidFill>
                <a:srgbClr val="002060"/>
              </a:solidFill>
            </a:endParaRPr>
          </a:p>
        </p:txBody>
      </p:sp>
      <p:cxnSp>
        <p:nvCxnSpPr>
          <p:cNvPr id="6" name="Connecteur droit 5"/>
          <p:cNvCxnSpPr/>
          <p:nvPr/>
        </p:nvCxnSpPr>
        <p:spPr>
          <a:xfrm>
            <a:off x="1558725" y="2551893"/>
            <a:ext cx="0" cy="223823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692809" y="2551893"/>
            <a:ext cx="0" cy="1436427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244" y="1181553"/>
            <a:ext cx="7972425" cy="150495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6019" y="2698297"/>
            <a:ext cx="7943850" cy="302895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006" y="2686503"/>
            <a:ext cx="7962900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2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274</Words>
  <Application>Microsoft Office PowerPoint</Application>
  <PresentationFormat>Grand écran</PresentationFormat>
  <Paragraphs>78</Paragraphs>
  <Slides>11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25" baseType="lpstr">
      <vt:lpstr>SimSun</vt:lpstr>
      <vt:lpstr>Arial</vt:lpstr>
      <vt:lpstr>Arial Narrow</vt:lpstr>
      <vt:lpstr>Calibri</vt:lpstr>
      <vt:lpstr>Calibri Light</vt:lpstr>
      <vt:lpstr>Cambria</vt:lpstr>
      <vt:lpstr>Franklin Gothic Demi</vt:lpstr>
      <vt:lpstr>Times New Roman</vt:lpstr>
      <vt:lpstr>TimesNewRoman,Bold</vt:lpstr>
      <vt:lpstr>Wingdings</vt:lpstr>
      <vt:lpstr>等线</vt:lpstr>
      <vt:lpstr>等线 Light</vt:lpstr>
      <vt:lpstr>Thème Office</vt:lpstr>
      <vt:lpstr>Picture</vt:lpstr>
      <vt:lpstr>Offre de formation MASTER PROFESSIONALISANT  </vt:lpstr>
      <vt:lpstr>Présentation PowerPoint</vt:lpstr>
      <vt:lpstr>Présentation PowerPoint</vt:lpstr>
      <vt:lpstr>Présentation PowerPoint</vt:lpstr>
      <vt:lpstr>Conditions d’accès </vt:lpstr>
      <vt:lpstr>Présentation PowerPoint</vt:lpstr>
      <vt:lpstr>Présentation PowerPoint</vt:lpstr>
      <vt:lpstr>Présentation PowerPoint</vt:lpstr>
      <vt:lpstr>Présentation PowerPoint</vt:lpstr>
      <vt:lpstr>Semestre 4  Stage en entreprise sanctionné par un mémoire et une soutenance.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ramy tabeti</dc:creator>
  <cp:lastModifiedBy>Home</cp:lastModifiedBy>
  <cp:revision>24</cp:revision>
  <dcterms:created xsi:type="dcterms:W3CDTF">2021-05-31T22:37:40Z</dcterms:created>
  <dcterms:modified xsi:type="dcterms:W3CDTF">2021-07-05T11:09:37Z</dcterms:modified>
</cp:coreProperties>
</file>