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4" r:id="rId5"/>
    <p:sldId id="256" r:id="rId6"/>
    <p:sldId id="257" r:id="rId7"/>
    <p:sldId id="258" r:id="rId8"/>
    <p:sldId id="265" r:id="rId9"/>
    <p:sldId id="263"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74D19CB-45F0-4F95-A537-CCEBDEAAF045}" type="datetimeFigureOut">
              <a:rPr lang="fr-FR" smtClean="0"/>
              <a:t>07/05/2022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425790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4D19CB-45F0-4F95-A537-CCEBDEAAF045}" type="datetimeFigureOut">
              <a:rPr lang="fr-FR" smtClean="0"/>
              <a:t>07/05/2022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2339532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4D19CB-45F0-4F95-A537-CCEBDEAAF045}" type="datetimeFigureOut">
              <a:rPr lang="fr-FR" smtClean="0"/>
              <a:t>07/05/2022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3069686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4D19CB-45F0-4F95-A537-CCEBDEAAF045}" type="datetimeFigureOut">
              <a:rPr lang="fr-FR" smtClean="0"/>
              <a:t>07/05/2022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3212068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74D19CB-45F0-4F95-A537-CCEBDEAAF045}" type="datetimeFigureOut">
              <a:rPr lang="fr-FR" smtClean="0"/>
              <a:t>07/05/2022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1780626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74D19CB-45F0-4F95-A537-CCEBDEAAF045}" type="datetimeFigureOut">
              <a:rPr lang="fr-FR" smtClean="0"/>
              <a:t>07/05/2022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1941387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74D19CB-45F0-4F95-A537-CCEBDEAAF045}" type="datetimeFigureOut">
              <a:rPr lang="fr-FR" smtClean="0"/>
              <a:t>07/05/2022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3926873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74D19CB-45F0-4F95-A537-CCEBDEAAF045}" type="datetimeFigureOut">
              <a:rPr lang="fr-FR" smtClean="0"/>
              <a:t>07/05/2022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3848094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74D19CB-45F0-4F95-A537-CCEBDEAAF045}" type="datetimeFigureOut">
              <a:rPr lang="fr-FR" smtClean="0"/>
              <a:t>07/05/2022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1693690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74D19CB-45F0-4F95-A537-CCEBDEAAF045}" type="datetimeFigureOut">
              <a:rPr lang="fr-FR" smtClean="0"/>
              <a:t>07/05/2022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3603315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74D19CB-45F0-4F95-A537-CCEBDEAAF045}" type="datetimeFigureOut">
              <a:rPr lang="fr-FR" smtClean="0"/>
              <a:t>07/05/2022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77BE6D-B628-4666-9D05-F4368C9CA798}" type="slidenum">
              <a:rPr lang="fr-FR" smtClean="0"/>
              <a:t>‹N°›</a:t>
            </a:fld>
            <a:endParaRPr lang="fr-FR"/>
          </a:p>
        </p:txBody>
      </p:sp>
    </p:spTree>
    <p:extLst>
      <p:ext uri="{BB962C8B-B14F-4D97-AF65-F5344CB8AC3E}">
        <p14:creationId xmlns:p14="http://schemas.microsoft.com/office/powerpoint/2010/main" val="2273991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D19CB-45F0-4F95-A537-CCEBDEAAF045}" type="datetimeFigureOut">
              <a:rPr lang="fr-FR" smtClean="0"/>
              <a:t>07/05/2022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7BE6D-B628-4666-9D05-F4368C9CA798}" type="slidenum">
              <a:rPr lang="fr-FR" smtClean="0"/>
              <a:t>‹N°›</a:t>
            </a:fld>
            <a:endParaRPr lang="fr-FR"/>
          </a:p>
        </p:txBody>
      </p:sp>
    </p:spTree>
    <p:extLst>
      <p:ext uri="{BB962C8B-B14F-4D97-AF65-F5344CB8AC3E}">
        <p14:creationId xmlns:p14="http://schemas.microsoft.com/office/powerpoint/2010/main" val="33421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hyperlink" Target="mailto:boub_usthb@yahoo.fr"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72780926"/>
              </p:ext>
            </p:extLst>
          </p:nvPr>
        </p:nvGraphicFramePr>
        <p:xfrm>
          <a:off x="131424" y="123953"/>
          <a:ext cx="11858808" cy="1055123"/>
        </p:xfrm>
        <a:graphic>
          <a:graphicData uri="http://schemas.openxmlformats.org/drawingml/2006/table">
            <a:tbl>
              <a:tblPr firstRow="1" firstCol="1" bandRow="1">
                <a:tableStyleId>{5C22544A-7EE6-4342-B048-85BDC9FD1C3A}</a:tableStyleId>
              </a:tblPr>
              <a:tblGrid>
                <a:gridCol w="1553387"/>
                <a:gridCol w="8924095"/>
                <a:gridCol w="1381326"/>
              </a:tblGrid>
              <a:tr h="1055123">
                <a:tc>
                  <a:txBody>
                    <a:bodyPr/>
                    <a:lstStyle/>
                    <a:p>
                      <a:pPr>
                        <a:lnSpc>
                          <a:spcPct val="115000"/>
                        </a:lnSpc>
                        <a:spcAft>
                          <a:spcPts val="0"/>
                        </a:spcAft>
                      </a:pPr>
                      <a:endParaRPr lang="fr-FR" sz="1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228600" indent="-114300" algn="ctr">
                        <a:lnSpc>
                          <a:spcPct val="115000"/>
                        </a:lnSpc>
                        <a:spcAft>
                          <a:spcPts val="0"/>
                        </a:spcAft>
                      </a:pPr>
                      <a:r>
                        <a:rPr lang="ar-SA" sz="1200">
                          <a:effectLst/>
                        </a:rPr>
                        <a:t>الجمهورية الجزائرية الديمقراطية الشعبية</a:t>
                      </a:r>
                      <a:r>
                        <a:rPr lang="fr-FR" sz="900">
                          <a:effectLst/>
                        </a:rPr>
                        <a:t>République Algérienne Démocratique et Populaire</a:t>
                      </a:r>
                      <a:endParaRPr lang="fr-FR" sz="1200">
                        <a:effectLst/>
                      </a:endParaRPr>
                    </a:p>
                    <a:p>
                      <a:pPr marL="228600" indent="-114300" algn="ctr">
                        <a:lnSpc>
                          <a:spcPct val="115000"/>
                        </a:lnSpc>
                        <a:spcAft>
                          <a:spcPts val="0"/>
                        </a:spcAft>
                      </a:pPr>
                      <a:r>
                        <a:rPr lang="ar-SA" sz="1200">
                          <a:effectLst/>
                        </a:rPr>
                        <a:t>وزارة التعليم العالي والبحث العلمي</a:t>
                      </a:r>
                      <a:endParaRPr lang="fr-FR" sz="1200">
                        <a:effectLst/>
                      </a:endParaRPr>
                    </a:p>
                    <a:p>
                      <a:pPr marL="228600" indent="-114300" algn="ctr">
                        <a:lnSpc>
                          <a:spcPct val="115000"/>
                        </a:lnSpc>
                        <a:spcAft>
                          <a:spcPts val="0"/>
                        </a:spcAft>
                      </a:pPr>
                      <a:r>
                        <a:rPr lang="fr-FR" sz="900">
                          <a:effectLst/>
                        </a:rPr>
                        <a:t>Ministère de l'Enseignement Supérieur et de la Recherche Scientifique</a:t>
                      </a:r>
                      <a:endParaRPr lang="fr-FR" sz="1200">
                        <a:effectLst/>
                      </a:endParaRPr>
                    </a:p>
                    <a:p>
                      <a:pPr marL="228600" indent="-114300" algn="ctr">
                        <a:lnSpc>
                          <a:spcPct val="115000"/>
                        </a:lnSpc>
                        <a:spcAft>
                          <a:spcPts val="0"/>
                        </a:spcAft>
                      </a:pPr>
                      <a:r>
                        <a:rPr lang="ar-SA" sz="1100">
                          <a:effectLst/>
                        </a:rPr>
                        <a:t>اللجنة البيداغوجية الوطنية لميدان العلوم و التكنولوجيا</a:t>
                      </a:r>
                      <a:endParaRPr lang="fr-FR" sz="1200">
                        <a:effectLst/>
                      </a:endParaRPr>
                    </a:p>
                    <a:p>
                      <a:pPr marL="228600" indent="-114300" algn="ctr">
                        <a:lnSpc>
                          <a:spcPct val="115000"/>
                        </a:lnSpc>
                        <a:spcAft>
                          <a:spcPts val="0"/>
                        </a:spcAft>
                      </a:pPr>
                      <a:r>
                        <a:rPr lang="fr-FR" sz="900">
                          <a:effectLst/>
                        </a:rPr>
                        <a:t>Comité Pédagogique National du domaine Sciences et Technologies</a:t>
                      </a:r>
                      <a:endParaRPr lang="fr-FR"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algn="r">
                        <a:lnSpc>
                          <a:spcPct val="115000"/>
                        </a:lnSpc>
                        <a:spcAft>
                          <a:spcPts val="0"/>
                        </a:spcAft>
                      </a:pPr>
                      <a:endParaRPr lang="fr-FR" sz="1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bl>
          </a:graphicData>
        </a:graphic>
      </p:graphicFrame>
      <p:graphicFrame>
        <p:nvGraphicFramePr>
          <p:cNvPr id="5" name="Objet 4"/>
          <p:cNvGraphicFramePr>
            <a:graphicFrameLocks noChangeAspect="1"/>
          </p:cNvGraphicFramePr>
          <p:nvPr>
            <p:extLst>
              <p:ext uri="{D42A27DB-BD31-4B8C-83A1-F6EECF244321}">
                <p14:modId xmlns:p14="http://schemas.microsoft.com/office/powerpoint/2010/main" val="3881977772"/>
              </p:ext>
            </p:extLst>
          </p:nvPr>
        </p:nvGraphicFramePr>
        <p:xfrm>
          <a:off x="131740" y="124049"/>
          <a:ext cx="1291241" cy="891512"/>
        </p:xfrm>
        <a:graphic>
          <a:graphicData uri="http://schemas.openxmlformats.org/presentationml/2006/ole">
            <mc:AlternateContent xmlns:mc="http://schemas.openxmlformats.org/markup-compatibility/2006">
              <mc:Choice xmlns:v="urn:schemas-microsoft-com:vml" Requires="v">
                <p:oleObj spid="_x0000_s5155" name="Image bitmap" r:id="rId3" imgW="923810" imgH="1104762" progId="Paint.Picture">
                  <p:embed/>
                </p:oleObj>
              </mc:Choice>
              <mc:Fallback>
                <p:oleObj name="Image bitmap" r:id="rId3" imgW="923810" imgH="1104762"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740" y="124049"/>
                        <a:ext cx="1291241" cy="891512"/>
                      </a:xfrm>
                      <a:prstGeom prst="rect">
                        <a:avLst/>
                      </a:prstGeom>
                      <a:noFill/>
                    </p:spPr>
                  </p:pic>
                </p:oleObj>
              </mc:Fallback>
            </mc:AlternateContent>
          </a:graphicData>
        </a:graphic>
      </p:graphicFrame>
      <p:graphicFrame>
        <p:nvGraphicFramePr>
          <p:cNvPr id="6" name="Objet 5"/>
          <p:cNvGraphicFramePr>
            <a:graphicFrameLocks noChangeAspect="1"/>
          </p:cNvGraphicFramePr>
          <p:nvPr>
            <p:extLst>
              <p:ext uri="{D42A27DB-BD31-4B8C-83A1-F6EECF244321}">
                <p14:modId xmlns:p14="http://schemas.microsoft.com/office/powerpoint/2010/main" val="889452419"/>
              </p:ext>
            </p:extLst>
          </p:nvPr>
        </p:nvGraphicFramePr>
        <p:xfrm>
          <a:off x="131741" y="124049"/>
          <a:ext cx="1273055" cy="891512"/>
        </p:xfrm>
        <a:graphic>
          <a:graphicData uri="http://schemas.openxmlformats.org/presentationml/2006/ole">
            <mc:AlternateContent xmlns:mc="http://schemas.openxmlformats.org/markup-compatibility/2006">
              <mc:Choice xmlns:v="urn:schemas-microsoft-com:vml" Requires="v">
                <p:oleObj spid="_x0000_s5156" name="Image bitmap" r:id="rId5" imgW="923810" imgH="1104762" progId="Paint.Picture">
                  <p:embed/>
                </p:oleObj>
              </mc:Choice>
              <mc:Fallback>
                <p:oleObj name="Image bitmap" r:id="rId5" imgW="923810" imgH="1104762"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741" y="124049"/>
                        <a:ext cx="1273055" cy="891512"/>
                      </a:xfrm>
                      <a:prstGeom prst="rect">
                        <a:avLst/>
                      </a:prstGeom>
                      <a:noFill/>
                    </p:spPr>
                  </p:pic>
                </p:oleObj>
              </mc:Fallback>
            </mc:AlternateContent>
          </a:graphicData>
        </a:graphic>
      </p:graphicFrame>
      <p:sp>
        <p:nvSpPr>
          <p:cNvPr id="7" name="Rectangle 6"/>
          <p:cNvSpPr/>
          <p:nvPr/>
        </p:nvSpPr>
        <p:spPr>
          <a:xfrm>
            <a:off x="2713150" y="1543404"/>
            <a:ext cx="6096000" cy="892552"/>
          </a:xfrm>
          <a:prstGeom prst="rect">
            <a:avLst/>
          </a:prstGeom>
        </p:spPr>
        <p:txBody>
          <a:bodyPr>
            <a:spAutoFit/>
          </a:bodyPr>
          <a:lstStyle/>
          <a:p>
            <a:pPr algn="ctr">
              <a:spcAft>
                <a:spcPts val="0"/>
              </a:spcAft>
            </a:pPr>
            <a:r>
              <a:rPr lang="fr-FR" sz="2800" b="1" cap="small" dirty="0" smtClean="0">
                <a:effectLst/>
                <a:latin typeface="Cambria" panose="02040503050406030204" pitchFamily="18" charset="0"/>
                <a:ea typeface="Times New Roman" panose="02020603050405020304" pitchFamily="18" charset="0"/>
                <a:cs typeface="Calibri" panose="020F0502020204030204" pitchFamily="34" charset="0"/>
              </a:rPr>
              <a:t>Offre de formation</a:t>
            </a:r>
            <a:endParaRPr lang="fr-FR" sz="2000" b="1" dirty="0" smtClean="0">
              <a:effectLst/>
              <a:latin typeface="TimesNewRoman,Bold"/>
              <a:ea typeface="Times New Roman" panose="02020603050405020304" pitchFamily="18" charset="0"/>
              <a:cs typeface="Times New Roman" panose="02020603050405020304" pitchFamily="18" charset="0"/>
            </a:endParaRPr>
          </a:p>
          <a:p>
            <a:pPr algn="ctr">
              <a:spcAft>
                <a:spcPts val="0"/>
              </a:spcAft>
            </a:pPr>
            <a:r>
              <a:rPr lang="fr-FR" sz="2400" b="1" u="sng" dirty="0" smtClean="0">
                <a:effectLst/>
                <a:uFill>
                  <a:solidFill>
                    <a:srgbClr val="F79646"/>
                  </a:solidFill>
                </a:uFill>
                <a:latin typeface="Cambria" panose="02040503050406030204" pitchFamily="18" charset="0"/>
                <a:ea typeface="Times New Roman" panose="02020603050405020304" pitchFamily="18" charset="0"/>
                <a:cs typeface="Calibri" panose="020F0502020204030204" pitchFamily="34" charset="0"/>
              </a:rPr>
              <a:t>MASTER ACADEMIQUE</a:t>
            </a:r>
            <a:endParaRPr lang="fr-FR" sz="2000" b="1" dirty="0">
              <a:effectLst/>
              <a:latin typeface="TimesNewRoman,Bold"/>
              <a:ea typeface="Times New Roman" panose="02020603050405020304" pitchFamily="18" charset="0"/>
              <a:cs typeface="Times New Roman" panose="02020603050405020304" pitchFamily="18" charset="0"/>
            </a:endParaRPr>
          </a:p>
        </p:txBody>
      </p:sp>
      <p:graphicFrame>
        <p:nvGraphicFramePr>
          <p:cNvPr id="8" name="Tableau 7"/>
          <p:cNvGraphicFramePr>
            <a:graphicFrameLocks noGrp="1"/>
          </p:cNvGraphicFramePr>
          <p:nvPr>
            <p:extLst>
              <p:ext uri="{D42A27DB-BD31-4B8C-83A1-F6EECF244321}">
                <p14:modId xmlns:p14="http://schemas.microsoft.com/office/powerpoint/2010/main" val="912436435"/>
              </p:ext>
            </p:extLst>
          </p:nvPr>
        </p:nvGraphicFramePr>
        <p:xfrm>
          <a:off x="131425" y="5335270"/>
          <a:ext cx="11858807" cy="1522730"/>
        </p:xfrm>
        <a:graphic>
          <a:graphicData uri="http://schemas.openxmlformats.org/drawingml/2006/table">
            <a:tbl>
              <a:tblPr firstRow="1" firstCol="1" lastRow="1" lastCol="1" bandRow="1">
                <a:tableStyleId>{5C22544A-7EE6-4342-B048-85BDC9FD1C3A}</a:tableStyleId>
              </a:tblPr>
              <a:tblGrid>
                <a:gridCol w="3940407"/>
                <a:gridCol w="3935558"/>
                <a:gridCol w="3982842"/>
              </a:tblGrid>
              <a:tr h="0">
                <a:tc>
                  <a:txBody>
                    <a:bodyPr/>
                    <a:lstStyle/>
                    <a:p>
                      <a:pPr algn="ctr">
                        <a:lnSpc>
                          <a:spcPct val="115000"/>
                        </a:lnSpc>
                        <a:spcAft>
                          <a:spcPts val="0"/>
                        </a:spcAft>
                      </a:pPr>
                      <a:r>
                        <a:rPr lang="fr-FR" sz="2000" dirty="0">
                          <a:solidFill>
                            <a:schemeClr val="tx1"/>
                          </a:solidFill>
                          <a:effectLst/>
                        </a:rPr>
                        <a:t>Domaine</a:t>
                      </a:r>
                      <a:endParaRPr lang="fr-FR" sz="2800" b="1" dirty="0">
                        <a:solidFill>
                          <a:schemeClr val="tx1"/>
                        </a:solidFill>
                        <a:effectLst/>
                        <a:latin typeface="TimesNewRoman,Bold"/>
                        <a:ea typeface="Times New Roman" panose="02020603050405020304" pitchFamily="18" charset="0"/>
                        <a:cs typeface="Times New Roman" panose="02020603050405020304" pitchFamily="18" charset="0"/>
                      </a:endParaRPr>
                    </a:p>
                  </a:txBody>
                  <a:tcPr marL="68580" marR="68580" marT="0" marB="0">
                    <a:solidFill>
                      <a:schemeClr val="accent2"/>
                    </a:solidFill>
                  </a:tcPr>
                </a:tc>
                <a:tc>
                  <a:txBody>
                    <a:bodyPr/>
                    <a:lstStyle/>
                    <a:p>
                      <a:pPr algn="ctr">
                        <a:lnSpc>
                          <a:spcPct val="115000"/>
                        </a:lnSpc>
                        <a:spcAft>
                          <a:spcPts val="0"/>
                        </a:spcAft>
                      </a:pPr>
                      <a:r>
                        <a:rPr lang="fr-FR" sz="2000" dirty="0">
                          <a:solidFill>
                            <a:schemeClr val="tx1"/>
                          </a:solidFill>
                          <a:effectLst/>
                        </a:rPr>
                        <a:t>Filière</a:t>
                      </a:r>
                      <a:endParaRPr lang="fr-FR" sz="2800" b="1" dirty="0">
                        <a:solidFill>
                          <a:schemeClr val="tx1"/>
                        </a:solidFill>
                        <a:effectLst/>
                        <a:latin typeface="TimesNewRoman,Bold"/>
                        <a:ea typeface="Times New Roman" panose="02020603050405020304" pitchFamily="18" charset="0"/>
                        <a:cs typeface="Times New Roman" panose="02020603050405020304" pitchFamily="18" charset="0"/>
                      </a:endParaRPr>
                    </a:p>
                  </a:txBody>
                  <a:tcPr marL="68580" marR="68580" marT="0" marB="0">
                    <a:solidFill>
                      <a:schemeClr val="accent2"/>
                    </a:solidFill>
                  </a:tcPr>
                </a:tc>
                <a:tc>
                  <a:txBody>
                    <a:bodyPr/>
                    <a:lstStyle/>
                    <a:p>
                      <a:pPr algn="ctr">
                        <a:lnSpc>
                          <a:spcPct val="115000"/>
                        </a:lnSpc>
                        <a:spcAft>
                          <a:spcPts val="0"/>
                        </a:spcAft>
                      </a:pPr>
                      <a:r>
                        <a:rPr lang="fr-FR" sz="2000" dirty="0">
                          <a:solidFill>
                            <a:schemeClr val="tx1"/>
                          </a:solidFill>
                          <a:effectLst/>
                        </a:rPr>
                        <a:t>Spécialité</a:t>
                      </a:r>
                      <a:endParaRPr lang="fr-FR" sz="2800" b="1" dirty="0">
                        <a:solidFill>
                          <a:schemeClr val="tx1"/>
                        </a:solidFill>
                        <a:effectLst/>
                        <a:latin typeface="TimesNewRoman,Bold"/>
                        <a:ea typeface="Times New Roman" panose="02020603050405020304" pitchFamily="18" charset="0"/>
                        <a:cs typeface="Times New Roman" panose="02020603050405020304" pitchFamily="18" charset="0"/>
                      </a:endParaRPr>
                    </a:p>
                  </a:txBody>
                  <a:tcPr marL="68580" marR="68580" marT="0" marB="0">
                    <a:solidFill>
                      <a:schemeClr val="accent2"/>
                    </a:solidFill>
                  </a:tcPr>
                </a:tc>
              </a:tr>
              <a:tr h="1172210">
                <a:tc>
                  <a:txBody>
                    <a:bodyPr/>
                    <a:lstStyle/>
                    <a:p>
                      <a:pPr algn="ctr">
                        <a:lnSpc>
                          <a:spcPct val="115000"/>
                        </a:lnSpc>
                        <a:spcAft>
                          <a:spcPts val="0"/>
                        </a:spcAft>
                      </a:pPr>
                      <a:r>
                        <a:rPr lang="fr-FR" sz="2000" dirty="0" smtClean="0">
                          <a:solidFill>
                            <a:schemeClr val="tx1"/>
                          </a:solidFill>
                          <a:effectLst/>
                        </a:rPr>
                        <a:t>Sciences </a:t>
                      </a:r>
                      <a:endParaRPr lang="fr-FR" sz="2800" dirty="0">
                        <a:solidFill>
                          <a:schemeClr val="tx1"/>
                        </a:solidFill>
                        <a:effectLst/>
                      </a:endParaRPr>
                    </a:p>
                    <a:p>
                      <a:pPr algn="ctr">
                        <a:lnSpc>
                          <a:spcPct val="115000"/>
                        </a:lnSpc>
                        <a:spcAft>
                          <a:spcPts val="0"/>
                        </a:spcAft>
                      </a:pPr>
                      <a:r>
                        <a:rPr lang="fr-FR" sz="2000" dirty="0">
                          <a:solidFill>
                            <a:schemeClr val="tx1"/>
                          </a:solidFill>
                          <a:effectLst/>
                        </a:rPr>
                        <a:t>et</a:t>
                      </a:r>
                      <a:endParaRPr lang="fr-FR" sz="2800" dirty="0">
                        <a:solidFill>
                          <a:schemeClr val="tx1"/>
                        </a:solidFill>
                        <a:effectLst/>
                      </a:endParaRPr>
                    </a:p>
                    <a:p>
                      <a:pPr algn="ctr">
                        <a:lnSpc>
                          <a:spcPct val="115000"/>
                        </a:lnSpc>
                        <a:spcAft>
                          <a:spcPts val="0"/>
                        </a:spcAft>
                      </a:pPr>
                      <a:r>
                        <a:rPr lang="fr-FR" sz="2000" dirty="0" smtClean="0">
                          <a:solidFill>
                            <a:schemeClr val="tx1"/>
                          </a:solidFill>
                          <a:effectLst/>
                        </a:rPr>
                        <a:t>Technologies</a:t>
                      </a:r>
                      <a:r>
                        <a:rPr lang="fr-FR" sz="2000" dirty="0">
                          <a:solidFill>
                            <a:schemeClr val="tx1"/>
                          </a:solidFill>
                          <a:effectLst/>
                        </a:rPr>
                        <a:t> </a:t>
                      </a:r>
                      <a:endParaRPr lang="fr-FR" sz="2800" b="1" dirty="0">
                        <a:solidFill>
                          <a:schemeClr val="tx1"/>
                        </a:solidFill>
                        <a:effectLst/>
                        <a:latin typeface="TimesNewRoman,Bold"/>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fr-FR" sz="2000" dirty="0">
                          <a:solidFill>
                            <a:schemeClr val="tx1"/>
                          </a:solidFill>
                          <a:effectLst/>
                        </a:rPr>
                        <a:t> </a:t>
                      </a:r>
                      <a:endParaRPr lang="fr-FR" sz="2800" dirty="0">
                        <a:solidFill>
                          <a:schemeClr val="tx1"/>
                        </a:solidFill>
                        <a:effectLst/>
                      </a:endParaRPr>
                    </a:p>
                    <a:p>
                      <a:pPr algn="ctr">
                        <a:lnSpc>
                          <a:spcPct val="115000"/>
                        </a:lnSpc>
                        <a:spcAft>
                          <a:spcPts val="0"/>
                        </a:spcAft>
                      </a:pPr>
                      <a:r>
                        <a:rPr lang="fr-FR" sz="2000" dirty="0" smtClean="0">
                          <a:solidFill>
                            <a:schemeClr val="tx1"/>
                          </a:solidFill>
                          <a:effectLst/>
                        </a:rPr>
                        <a:t>Génie </a:t>
                      </a:r>
                      <a:r>
                        <a:rPr lang="fr-FR" sz="2000" dirty="0">
                          <a:solidFill>
                            <a:schemeClr val="tx1"/>
                          </a:solidFill>
                          <a:effectLst/>
                        </a:rPr>
                        <a:t>mécanique</a:t>
                      </a:r>
                      <a:endParaRPr lang="fr-FR" sz="2800" b="1" dirty="0">
                        <a:solidFill>
                          <a:schemeClr val="tx1"/>
                        </a:solidFill>
                        <a:effectLst/>
                        <a:latin typeface="TimesNewRoman,Bold"/>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fr-FR" sz="2000" dirty="0">
                          <a:solidFill>
                            <a:schemeClr val="tx1"/>
                          </a:solidFill>
                          <a:effectLst/>
                        </a:rPr>
                        <a:t> </a:t>
                      </a:r>
                      <a:endParaRPr lang="fr-FR" sz="2800" dirty="0">
                        <a:solidFill>
                          <a:schemeClr val="tx1"/>
                        </a:solidFill>
                        <a:effectLst/>
                      </a:endParaRPr>
                    </a:p>
                    <a:p>
                      <a:pPr algn="ctr">
                        <a:lnSpc>
                          <a:spcPct val="115000"/>
                        </a:lnSpc>
                        <a:spcAft>
                          <a:spcPts val="0"/>
                        </a:spcAft>
                      </a:pPr>
                      <a:r>
                        <a:rPr lang="fr-FR" sz="2000" dirty="0">
                          <a:solidFill>
                            <a:schemeClr val="tx1"/>
                          </a:solidFill>
                          <a:effectLst/>
                        </a:rPr>
                        <a:t> </a:t>
                      </a:r>
                      <a:r>
                        <a:rPr lang="fr-FR" sz="2000" dirty="0" smtClean="0">
                          <a:solidFill>
                            <a:schemeClr val="tx1"/>
                          </a:solidFill>
                          <a:effectLst/>
                        </a:rPr>
                        <a:t>Construction </a:t>
                      </a:r>
                      <a:r>
                        <a:rPr lang="fr-FR" sz="2000" dirty="0">
                          <a:solidFill>
                            <a:schemeClr val="tx1"/>
                          </a:solidFill>
                          <a:effectLst/>
                        </a:rPr>
                        <a:t>mécanique</a:t>
                      </a:r>
                      <a:endParaRPr lang="fr-FR" sz="2800" b="1" dirty="0">
                        <a:solidFill>
                          <a:schemeClr val="tx1"/>
                        </a:solidFill>
                        <a:effectLst/>
                        <a:latin typeface="TimesNewRoman,Bold"/>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r>
            </a:tbl>
          </a:graphicData>
        </a:graphic>
      </p:graphicFrame>
      <p:sp>
        <p:nvSpPr>
          <p:cNvPr id="2" name="Rectangle 1"/>
          <p:cNvSpPr/>
          <p:nvPr/>
        </p:nvSpPr>
        <p:spPr>
          <a:xfrm>
            <a:off x="2460015" y="2446341"/>
            <a:ext cx="7433445" cy="707886"/>
          </a:xfrm>
          <a:prstGeom prst="rect">
            <a:avLst/>
          </a:prstGeom>
        </p:spPr>
        <p:txBody>
          <a:bodyPr wrap="none">
            <a:spAutoFit/>
          </a:bodyPr>
          <a:lstStyle/>
          <a:p>
            <a:r>
              <a:rPr lang="fr-FR" sz="4000"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CONSTRUCTION MÉCANIQUE</a:t>
            </a:r>
            <a:endParaRPr lang="fr-FR" sz="4000" b="1"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ZoneTexte 2"/>
          <p:cNvSpPr txBox="1"/>
          <p:nvPr/>
        </p:nvSpPr>
        <p:spPr>
          <a:xfrm>
            <a:off x="3192356" y="4421492"/>
            <a:ext cx="5616794" cy="646331"/>
          </a:xfrm>
          <a:prstGeom prst="rect">
            <a:avLst/>
          </a:prstGeom>
          <a:noFill/>
        </p:spPr>
        <p:txBody>
          <a:bodyPr wrap="none" rtlCol="0">
            <a:spAutoFit/>
          </a:bodyPr>
          <a:lstStyle/>
          <a:p>
            <a:r>
              <a:rPr lang="fr-FR" b="1" dirty="0" smtClean="0">
                <a:effectLst>
                  <a:outerShdw blurRad="38100" dist="38100" dir="2700000" algn="tl">
                    <a:srgbClr val="000000">
                      <a:alpha val="43137"/>
                    </a:srgbClr>
                  </a:outerShdw>
                </a:effectLst>
              </a:rPr>
              <a:t>Département de Construction Mécanique et Productique</a:t>
            </a:r>
          </a:p>
          <a:p>
            <a:pPr algn="ctr"/>
            <a:r>
              <a:rPr lang="fr-FR" b="1" dirty="0" smtClean="0">
                <a:effectLst>
                  <a:outerShdw blurRad="38100" dist="38100" dir="2700000" algn="tl">
                    <a:srgbClr val="000000">
                      <a:alpha val="43137"/>
                    </a:srgbClr>
                  </a:outerShdw>
                </a:effectLst>
              </a:rPr>
              <a:t>CMP</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49376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031" y="2020372"/>
            <a:ext cx="11513713" cy="1938992"/>
          </a:xfrm>
          <a:prstGeom prst="rect">
            <a:avLst/>
          </a:prstGeom>
          <a:solidFill>
            <a:schemeClr val="accent1">
              <a:lumMod val="60000"/>
              <a:lumOff val="40000"/>
            </a:schemeClr>
          </a:solidFill>
          <a:ln>
            <a:noFill/>
          </a:ln>
        </p:spPr>
        <p:txBody>
          <a:bodyPr wrap="square">
            <a:spAutoFit/>
          </a:bodyPr>
          <a:lstStyle/>
          <a:p>
            <a:pPr algn="just">
              <a:lnSpc>
                <a:spcPct val="150000"/>
              </a:lnSpc>
              <a:spcAft>
                <a:spcPts val="80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L’objectif est de fournir aux étudiants une formation scientifique et technologique post Licence dans le domaine de construction mécanique qui leur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permet </a:t>
            </a:r>
            <a:r>
              <a:rPr lang="fr-FR" sz="2000" dirty="0">
                <a:latin typeface="Times New Roman" panose="02020603050405020304" pitchFamily="18" charset="0"/>
                <a:ea typeface="Calibri" panose="020F0502020204030204" pitchFamily="34" charset="0"/>
                <a:cs typeface="Times New Roman" panose="02020603050405020304" pitchFamily="18" charset="0"/>
              </a:rPr>
              <a:t>d’étudier, de concevoir et de dimensionner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tous types de structures </a:t>
            </a:r>
            <a:r>
              <a:rPr lang="fr-FR" sz="2000" dirty="0">
                <a:latin typeface="Times New Roman" panose="02020603050405020304" pitchFamily="18" charset="0"/>
                <a:ea typeface="Calibri" panose="020F0502020204030204" pitchFamily="34" charset="0"/>
                <a:cs typeface="Times New Roman" panose="02020603050405020304" pitchFamily="18" charset="0"/>
              </a:rPr>
              <a:t>ou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de dispositifs mécaniques </a:t>
            </a:r>
            <a:r>
              <a:rPr lang="fr-FR" sz="2000" dirty="0">
                <a:latin typeface="Times New Roman" panose="02020603050405020304" pitchFamily="18" charset="0"/>
                <a:ea typeface="Calibri" panose="020F0502020204030204" pitchFamily="34" charset="0"/>
                <a:cs typeface="Times New Roman" panose="02020603050405020304" pitchFamily="18" charset="0"/>
              </a:rPr>
              <a:t>(machines industrielles, moteurs, véhicules, charpentes métalliques</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 </a:t>
            </a:r>
            <a:r>
              <a:rPr lang="fr-FR" sz="2000" dirty="0">
                <a:latin typeface="Times New Roman" panose="02020603050405020304" pitchFamily="18" charset="0"/>
                <a:ea typeface="Calibri" panose="020F0502020204030204" pitchFamily="34" charset="0"/>
                <a:cs typeface="Times New Roman" panose="02020603050405020304" pitchFamily="18" charset="0"/>
              </a:rPr>
              <a:t>etc.). </a:t>
            </a:r>
            <a:endParaRPr lang="fr-FR" sz="2000" dirty="0" smtClean="0">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335031" y="4022575"/>
            <a:ext cx="11513713" cy="2400657"/>
          </a:xfrm>
          <a:prstGeom prst="rect">
            <a:avLst/>
          </a:prstGeom>
          <a:solidFill>
            <a:schemeClr val="accent1">
              <a:lumMod val="60000"/>
              <a:lumOff val="40000"/>
            </a:schemeClr>
          </a:solidFill>
        </p:spPr>
        <p:txBody>
          <a:bodyPr wrap="square">
            <a:spAutoFit/>
          </a:bodyPr>
          <a:lstStyle/>
          <a:p>
            <a:pPr algn="just">
              <a:lnSpc>
                <a:spcPct val="150000"/>
              </a:lnSpc>
            </a:pPr>
            <a:r>
              <a:rPr lang="fr-FR" sz="2000" dirty="0"/>
              <a:t>La formation </a:t>
            </a:r>
            <a:r>
              <a:rPr lang="fr-FR" sz="2000" dirty="0" smtClean="0"/>
              <a:t>permet </a:t>
            </a:r>
            <a:r>
              <a:rPr lang="fr-FR" sz="2000" dirty="0"/>
              <a:t>de préparer une population de concepteurs chercheurs destinés aux écoles doctorales, aux centres de recherche et aux entreprises de fabrication mécanique et de construction </a:t>
            </a:r>
            <a:r>
              <a:rPr lang="fr-FR" sz="2000" dirty="0" smtClean="0"/>
              <a:t>mécanique (bureaux d’études, bureaux de méthodes de fabrication, services de maintenance, services de contrôle qualité, services d’outillages, … etc.). </a:t>
            </a:r>
            <a:r>
              <a:rPr lang="fr-FR" sz="2000" dirty="0"/>
              <a:t>Les diplômés </a:t>
            </a:r>
            <a:r>
              <a:rPr lang="fr-FR" sz="2000" dirty="0" smtClean="0"/>
              <a:t>peuvent, </a:t>
            </a:r>
            <a:r>
              <a:rPr lang="fr-FR" sz="2000" dirty="0"/>
              <a:t>aussi, travailler dans le domaine d’expertise auprès des sociétés </a:t>
            </a:r>
            <a:r>
              <a:rPr lang="fr-FR" sz="2000" dirty="0" smtClean="0"/>
              <a:t>d’assurance. </a:t>
            </a:r>
            <a:endParaRPr lang="fr-FR" sz="2000" dirty="0"/>
          </a:p>
        </p:txBody>
      </p:sp>
      <p:sp>
        <p:nvSpPr>
          <p:cNvPr id="7" name="ZoneTexte 6"/>
          <p:cNvSpPr txBox="1"/>
          <p:nvPr/>
        </p:nvSpPr>
        <p:spPr>
          <a:xfrm>
            <a:off x="3094346" y="1264611"/>
            <a:ext cx="6218947" cy="584775"/>
          </a:xfrm>
          <a:prstGeom prst="rect">
            <a:avLst/>
          </a:prstGeom>
          <a:noFill/>
        </p:spPr>
        <p:txBody>
          <a:bodyPr wrap="none" rtlCol="0">
            <a:spAutoFit/>
          </a:bodyPr>
          <a:lstStyle/>
          <a:p>
            <a:r>
              <a:rPr lang="fr-FR" sz="32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OBJECTIF DE LA FORMATION</a:t>
            </a:r>
            <a:endParaRPr lang="fr-FR"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1731202055"/>
              </p:ext>
            </p:extLst>
          </p:nvPr>
        </p:nvGraphicFramePr>
        <p:xfrm>
          <a:off x="131424" y="123953"/>
          <a:ext cx="11858808" cy="1055123"/>
        </p:xfrm>
        <a:graphic>
          <a:graphicData uri="http://schemas.openxmlformats.org/drawingml/2006/table">
            <a:tbl>
              <a:tblPr firstRow="1" firstCol="1" bandRow="1">
                <a:tableStyleId>{5C22544A-7EE6-4342-B048-85BDC9FD1C3A}</a:tableStyleId>
              </a:tblPr>
              <a:tblGrid>
                <a:gridCol w="1553387"/>
                <a:gridCol w="8924095"/>
                <a:gridCol w="1381326"/>
              </a:tblGrid>
              <a:tr h="1055123">
                <a:tc>
                  <a:txBody>
                    <a:bodyPr/>
                    <a:lstStyle/>
                    <a:p>
                      <a:pPr>
                        <a:lnSpc>
                          <a:spcPct val="115000"/>
                        </a:lnSpc>
                        <a:spcAft>
                          <a:spcPts val="0"/>
                        </a:spcAft>
                      </a:pPr>
                      <a:endParaRPr lang="fr-FR" sz="1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228600" indent="-114300" algn="ctr">
                        <a:lnSpc>
                          <a:spcPct val="115000"/>
                        </a:lnSpc>
                        <a:spcAft>
                          <a:spcPts val="0"/>
                        </a:spcAft>
                      </a:pPr>
                      <a:r>
                        <a:rPr lang="ar-SA" sz="1200">
                          <a:effectLst/>
                        </a:rPr>
                        <a:t>الجمهورية الجزائرية الديمقراطية الشعبية</a:t>
                      </a:r>
                      <a:r>
                        <a:rPr lang="fr-FR" sz="900">
                          <a:effectLst/>
                        </a:rPr>
                        <a:t>République Algérienne Démocratique et Populaire</a:t>
                      </a:r>
                      <a:endParaRPr lang="fr-FR" sz="1200">
                        <a:effectLst/>
                      </a:endParaRPr>
                    </a:p>
                    <a:p>
                      <a:pPr marL="228600" indent="-114300" algn="ctr">
                        <a:lnSpc>
                          <a:spcPct val="115000"/>
                        </a:lnSpc>
                        <a:spcAft>
                          <a:spcPts val="0"/>
                        </a:spcAft>
                      </a:pPr>
                      <a:r>
                        <a:rPr lang="ar-SA" sz="1200">
                          <a:effectLst/>
                        </a:rPr>
                        <a:t>وزارة التعليم العالي والبحث العلمي</a:t>
                      </a:r>
                      <a:endParaRPr lang="fr-FR" sz="1200">
                        <a:effectLst/>
                      </a:endParaRPr>
                    </a:p>
                    <a:p>
                      <a:pPr marL="228600" indent="-114300" algn="ctr">
                        <a:lnSpc>
                          <a:spcPct val="115000"/>
                        </a:lnSpc>
                        <a:spcAft>
                          <a:spcPts val="0"/>
                        </a:spcAft>
                      </a:pPr>
                      <a:r>
                        <a:rPr lang="fr-FR" sz="900">
                          <a:effectLst/>
                        </a:rPr>
                        <a:t>Ministère de l'Enseignement Supérieur et de la Recherche Scientifique</a:t>
                      </a:r>
                      <a:endParaRPr lang="fr-FR" sz="1200">
                        <a:effectLst/>
                      </a:endParaRPr>
                    </a:p>
                    <a:p>
                      <a:pPr marL="228600" indent="-114300" algn="ctr">
                        <a:lnSpc>
                          <a:spcPct val="115000"/>
                        </a:lnSpc>
                        <a:spcAft>
                          <a:spcPts val="0"/>
                        </a:spcAft>
                      </a:pPr>
                      <a:r>
                        <a:rPr lang="ar-SA" sz="1100">
                          <a:effectLst/>
                        </a:rPr>
                        <a:t>اللجنة البيداغوجية الوطنية لميدان العلوم و التكنولوجيا</a:t>
                      </a:r>
                      <a:endParaRPr lang="fr-FR" sz="1200">
                        <a:effectLst/>
                      </a:endParaRPr>
                    </a:p>
                    <a:p>
                      <a:pPr marL="228600" indent="-114300" algn="ctr">
                        <a:lnSpc>
                          <a:spcPct val="115000"/>
                        </a:lnSpc>
                        <a:spcAft>
                          <a:spcPts val="0"/>
                        </a:spcAft>
                      </a:pPr>
                      <a:r>
                        <a:rPr lang="fr-FR" sz="900">
                          <a:effectLst/>
                        </a:rPr>
                        <a:t>Comité Pédagogique National du domaine Sciences et Technologies</a:t>
                      </a:r>
                      <a:endParaRPr lang="fr-FR"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algn="r">
                        <a:lnSpc>
                          <a:spcPct val="115000"/>
                        </a:lnSpc>
                        <a:spcAft>
                          <a:spcPts val="0"/>
                        </a:spcAft>
                      </a:pPr>
                      <a:endParaRPr lang="fr-FR" sz="1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bl>
          </a:graphicData>
        </a:graphic>
      </p:graphicFrame>
      <p:graphicFrame>
        <p:nvGraphicFramePr>
          <p:cNvPr id="8" name="Objet 7"/>
          <p:cNvGraphicFramePr>
            <a:graphicFrameLocks noChangeAspect="1"/>
          </p:cNvGraphicFramePr>
          <p:nvPr>
            <p:extLst>
              <p:ext uri="{D42A27DB-BD31-4B8C-83A1-F6EECF244321}">
                <p14:modId xmlns:p14="http://schemas.microsoft.com/office/powerpoint/2010/main" val="1769408374"/>
              </p:ext>
            </p:extLst>
          </p:nvPr>
        </p:nvGraphicFramePr>
        <p:xfrm>
          <a:off x="131741" y="124049"/>
          <a:ext cx="1273055" cy="891512"/>
        </p:xfrm>
        <a:graphic>
          <a:graphicData uri="http://schemas.openxmlformats.org/presentationml/2006/ole">
            <mc:AlternateContent xmlns:mc="http://schemas.openxmlformats.org/markup-compatibility/2006">
              <mc:Choice xmlns:v="urn:schemas-microsoft-com:vml" Requires="v">
                <p:oleObj spid="_x0000_s6156" name="Image bitmap" r:id="rId3" imgW="923810" imgH="1104762" progId="Paint.Picture">
                  <p:embed/>
                </p:oleObj>
              </mc:Choice>
              <mc:Fallback>
                <p:oleObj name="Image bitmap" r:id="rId3" imgW="923810" imgH="1104762"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741" y="124049"/>
                        <a:ext cx="1273055" cy="891512"/>
                      </a:xfrm>
                      <a:prstGeom prst="rect">
                        <a:avLst/>
                      </a:prstGeom>
                      <a:noFill/>
                    </p:spPr>
                  </p:pic>
                </p:oleObj>
              </mc:Fallback>
            </mc:AlternateContent>
          </a:graphicData>
        </a:graphic>
      </p:graphicFrame>
    </p:spTree>
    <p:extLst>
      <p:ext uri="{BB962C8B-B14F-4D97-AF65-F5344CB8AC3E}">
        <p14:creationId xmlns:p14="http://schemas.microsoft.com/office/powerpoint/2010/main" val="446258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047" y="4469344"/>
            <a:ext cx="11295017" cy="498663"/>
          </a:xfrm>
          <a:prstGeom prst="rect">
            <a:avLst/>
          </a:prstGeom>
          <a:solidFill>
            <a:schemeClr val="accent4">
              <a:lumMod val="60000"/>
              <a:lumOff val="40000"/>
            </a:schemeClr>
          </a:solidFill>
          <a:ln>
            <a:noFill/>
          </a:ln>
        </p:spPr>
        <p:txBody>
          <a:bodyPr wrap="square">
            <a:spAutoFit/>
          </a:bodyPr>
          <a:lstStyle/>
          <a:p>
            <a:pPr algn="just">
              <a:lnSpc>
                <a:spcPct val="150000"/>
              </a:lnSpc>
            </a:pPr>
            <a:endParaRPr lang="fr-FR" sz="2000" dirty="0">
              <a:latin typeface="Times New Roman" panose="02020603050405020304" pitchFamily="18" charset="0"/>
              <a:cs typeface="Times New Roman" panose="02020603050405020304" pitchFamily="18" charset="0"/>
            </a:endParaRPr>
          </a:p>
        </p:txBody>
      </p:sp>
      <p:sp>
        <p:nvSpPr>
          <p:cNvPr id="3" name="Rectangle 2"/>
          <p:cNvSpPr/>
          <p:nvPr/>
        </p:nvSpPr>
        <p:spPr>
          <a:xfrm>
            <a:off x="357047" y="3065850"/>
            <a:ext cx="11295017" cy="2862322"/>
          </a:xfrm>
          <a:prstGeom prst="rect">
            <a:avLst/>
          </a:prstGeom>
          <a:solidFill>
            <a:schemeClr val="accent1">
              <a:lumMod val="60000"/>
              <a:lumOff val="40000"/>
            </a:schemeClr>
          </a:solidFill>
        </p:spPr>
        <p:txBody>
          <a:bodyPr wrap="square">
            <a:spAutoFit/>
          </a:bodyPr>
          <a:lstStyle/>
          <a:p>
            <a:pPr algn="just">
              <a:lnSpc>
                <a:spcPct val="150000"/>
              </a:lnSpc>
            </a:pPr>
            <a:r>
              <a:rPr lang="fr-FR" sz="2000" dirty="0">
                <a:latin typeface="Times New Roman" panose="02020603050405020304" pitchFamily="18" charset="0"/>
                <a:cs typeface="Times New Roman" panose="02020603050405020304" pitchFamily="18" charset="0"/>
              </a:rPr>
              <a:t>Le master est étalé sur deux ans, divisé en quatre semestres,  dont le dernier est réservé au projet de fin d’études. Chaque semestre contient des matières fondamentales, méthodologiques, de découvertes et transversales visant à fournir une formation complète avec des solides connaissances de l'ingénierie mécanique. </a:t>
            </a:r>
            <a:r>
              <a:rPr lang="fr-FR" sz="2000" dirty="0" smtClean="0">
                <a:latin typeface="Times New Roman" panose="02020603050405020304" pitchFamily="18" charset="0"/>
                <a:cs typeface="Times New Roman" panose="02020603050405020304" pitchFamily="18" charset="0"/>
              </a:rPr>
              <a:t>Le programme vise à former des </a:t>
            </a:r>
            <a:r>
              <a:rPr lang="fr-FR" sz="2000" dirty="0">
                <a:latin typeface="Times New Roman" panose="02020603050405020304" pitchFamily="18" charset="0"/>
                <a:cs typeface="Times New Roman" panose="02020603050405020304" pitchFamily="18" charset="0"/>
              </a:rPr>
              <a:t>scientifiques et des masters hautement professionnels ayant l'expérience et les connaissances pratiques nécessaires en mécanique théorique, en modélisation mathématique et en simulations </a:t>
            </a:r>
            <a:r>
              <a:rPr lang="fr-FR" sz="2000" dirty="0" smtClean="0">
                <a:latin typeface="Times New Roman" panose="02020603050405020304" pitchFamily="18" charset="0"/>
                <a:cs typeface="Times New Roman" panose="02020603050405020304" pitchFamily="18" charset="0"/>
              </a:rPr>
              <a:t>numérique.</a:t>
            </a:r>
            <a:endParaRPr lang="fr-FR" sz="2000" dirty="0">
              <a:latin typeface="Times New Roman" panose="02020603050405020304" pitchFamily="18" charset="0"/>
              <a:cs typeface="Times New Roman" panose="02020603050405020304" pitchFamily="18"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1731202055"/>
              </p:ext>
            </p:extLst>
          </p:nvPr>
        </p:nvGraphicFramePr>
        <p:xfrm>
          <a:off x="131424" y="123953"/>
          <a:ext cx="11858808" cy="1055123"/>
        </p:xfrm>
        <a:graphic>
          <a:graphicData uri="http://schemas.openxmlformats.org/drawingml/2006/table">
            <a:tbl>
              <a:tblPr firstRow="1" firstCol="1" bandRow="1">
                <a:tableStyleId>{5C22544A-7EE6-4342-B048-85BDC9FD1C3A}</a:tableStyleId>
              </a:tblPr>
              <a:tblGrid>
                <a:gridCol w="1553387"/>
                <a:gridCol w="8924095"/>
                <a:gridCol w="1381326"/>
              </a:tblGrid>
              <a:tr h="1055123">
                <a:tc>
                  <a:txBody>
                    <a:bodyPr/>
                    <a:lstStyle/>
                    <a:p>
                      <a:pPr>
                        <a:lnSpc>
                          <a:spcPct val="115000"/>
                        </a:lnSpc>
                        <a:spcAft>
                          <a:spcPts val="0"/>
                        </a:spcAft>
                      </a:pPr>
                      <a:endParaRPr lang="fr-FR" sz="1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228600" indent="-114300" algn="ctr">
                        <a:lnSpc>
                          <a:spcPct val="115000"/>
                        </a:lnSpc>
                        <a:spcAft>
                          <a:spcPts val="0"/>
                        </a:spcAft>
                      </a:pPr>
                      <a:r>
                        <a:rPr lang="ar-SA" sz="1200">
                          <a:effectLst/>
                        </a:rPr>
                        <a:t>الجمهورية الجزائرية الديمقراطية الشعبية</a:t>
                      </a:r>
                      <a:r>
                        <a:rPr lang="fr-FR" sz="900">
                          <a:effectLst/>
                        </a:rPr>
                        <a:t>République Algérienne Démocratique et Populaire</a:t>
                      </a:r>
                      <a:endParaRPr lang="fr-FR" sz="1200">
                        <a:effectLst/>
                      </a:endParaRPr>
                    </a:p>
                    <a:p>
                      <a:pPr marL="228600" indent="-114300" algn="ctr">
                        <a:lnSpc>
                          <a:spcPct val="115000"/>
                        </a:lnSpc>
                        <a:spcAft>
                          <a:spcPts val="0"/>
                        </a:spcAft>
                      </a:pPr>
                      <a:r>
                        <a:rPr lang="ar-SA" sz="1200">
                          <a:effectLst/>
                        </a:rPr>
                        <a:t>وزارة التعليم العالي والبحث العلمي</a:t>
                      </a:r>
                      <a:endParaRPr lang="fr-FR" sz="1200">
                        <a:effectLst/>
                      </a:endParaRPr>
                    </a:p>
                    <a:p>
                      <a:pPr marL="228600" indent="-114300" algn="ctr">
                        <a:lnSpc>
                          <a:spcPct val="115000"/>
                        </a:lnSpc>
                        <a:spcAft>
                          <a:spcPts val="0"/>
                        </a:spcAft>
                      </a:pPr>
                      <a:r>
                        <a:rPr lang="fr-FR" sz="900">
                          <a:effectLst/>
                        </a:rPr>
                        <a:t>Ministère de l'Enseignement Supérieur et de la Recherche Scientifique</a:t>
                      </a:r>
                      <a:endParaRPr lang="fr-FR" sz="1200">
                        <a:effectLst/>
                      </a:endParaRPr>
                    </a:p>
                    <a:p>
                      <a:pPr marL="228600" indent="-114300" algn="ctr">
                        <a:lnSpc>
                          <a:spcPct val="115000"/>
                        </a:lnSpc>
                        <a:spcAft>
                          <a:spcPts val="0"/>
                        </a:spcAft>
                      </a:pPr>
                      <a:r>
                        <a:rPr lang="ar-SA" sz="1100">
                          <a:effectLst/>
                        </a:rPr>
                        <a:t>اللجنة البيداغوجية الوطنية لميدان العلوم و التكنولوجيا</a:t>
                      </a:r>
                      <a:endParaRPr lang="fr-FR" sz="1200">
                        <a:effectLst/>
                      </a:endParaRPr>
                    </a:p>
                    <a:p>
                      <a:pPr marL="228600" indent="-114300" algn="ctr">
                        <a:lnSpc>
                          <a:spcPct val="115000"/>
                        </a:lnSpc>
                        <a:spcAft>
                          <a:spcPts val="0"/>
                        </a:spcAft>
                      </a:pPr>
                      <a:r>
                        <a:rPr lang="fr-FR" sz="900">
                          <a:effectLst/>
                        </a:rPr>
                        <a:t>Comité Pédagogique National du domaine Sciences et Technologies</a:t>
                      </a:r>
                      <a:endParaRPr lang="fr-FR"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algn="r">
                        <a:lnSpc>
                          <a:spcPct val="115000"/>
                        </a:lnSpc>
                        <a:spcAft>
                          <a:spcPts val="0"/>
                        </a:spcAft>
                      </a:pPr>
                      <a:endParaRPr lang="fr-FR" sz="1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bl>
          </a:graphicData>
        </a:graphic>
      </p:graphicFrame>
      <p:graphicFrame>
        <p:nvGraphicFramePr>
          <p:cNvPr id="6" name="Objet 5"/>
          <p:cNvGraphicFramePr>
            <a:graphicFrameLocks noChangeAspect="1"/>
          </p:cNvGraphicFramePr>
          <p:nvPr>
            <p:extLst>
              <p:ext uri="{D42A27DB-BD31-4B8C-83A1-F6EECF244321}">
                <p14:modId xmlns:p14="http://schemas.microsoft.com/office/powerpoint/2010/main" val="1769408374"/>
              </p:ext>
            </p:extLst>
          </p:nvPr>
        </p:nvGraphicFramePr>
        <p:xfrm>
          <a:off x="131741" y="124049"/>
          <a:ext cx="1273055" cy="891512"/>
        </p:xfrm>
        <a:graphic>
          <a:graphicData uri="http://schemas.openxmlformats.org/presentationml/2006/ole">
            <mc:AlternateContent xmlns:mc="http://schemas.openxmlformats.org/markup-compatibility/2006">
              <mc:Choice xmlns:v="urn:schemas-microsoft-com:vml" Requires="v">
                <p:oleObj spid="_x0000_s7181" name="Image bitmap" r:id="rId3" imgW="923810" imgH="1104762" progId="Paint.Picture">
                  <p:embed/>
                </p:oleObj>
              </mc:Choice>
              <mc:Fallback>
                <p:oleObj name="Image bitmap" r:id="rId3" imgW="923810" imgH="1104762"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741" y="124049"/>
                        <a:ext cx="1273055" cy="891512"/>
                      </a:xfrm>
                      <a:prstGeom prst="rect">
                        <a:avLst/>
                      </a:prstGeom>
                      <a:noFill/>
                    </p:spPr>
                  </p:pic>
                </p:oleObj>
              </mc:Fallback>
            </mc:AlternateContent>
          </a:graphicData>
        </a:graphic>
      </p:graphicFrame>
      <p:sp>
        <p:nvSpPr>
          <p:cNvPr id="7" name="ZoneTexte 6"/>
          <p:cNvSpPr txBox="1"/>
          <p:nvPr/>
        </p:nvSpPr>
        <p:spPr>
          <a:xfrm>
            <a:off x="2342310" y="1630354"/>
            <a:ext cx="7437036" cy="584775"/>
          </a:xfrm>
          <a:prstGeom prst="rect">
            <a:avLst/>
          </a:prstGeom>
          <a:noFill/>
        </p:spPr>
        <p:txBody>
          <a:bodyPr wrap="none" rtlCol="0">
            <a:spAutoFit/>
          </a:bodyPr>
          <a:lstStyle/>
          <a:p>
            <a:r>
              <a:rPr lang="fr-FR" sz="32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DEROULEMENT DE LA FORMATION</a:t>
            </a:r>
            <a:endParaRPr lang="fr-FR"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1591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07828" y="732954"/>
            <a:ext cx="3365730" cy="461665"/>
          </a:xfrm>
          <a:prstGeom prst="rect">
            <a:avLst/>
          </a:prstGeom>
        </p:spPr>
        <p:txBody>
          <a:bodyPr wrap="none">
            <a:spAutoFit/>
          </a:bodyPr>
          <a:lstStyle/>
          <a:p>
            <a:pPr marL="226695" marR="180340" indent="-226695" algn="ctr">
              <a:spcAft>
                <a:spcPts val="0"/>
              </a:spcAft>
            </a:pPr>
            <a:r>
              <a:rPr lang="fr-FR" sz="2400" b="1" dirty="0" smtClean="0">
                <a:solidFill>
                  <a:srgbClr val="FF0000"/>
                </a:solidFill>
                <a:effectLst>
                  <a:outerShdw blurRad="38100" dist="38100" dir="2700000" algn="tl">
                    <a:srgbClr val="000000">
                      <a:alpha val="43137"/>
                    </a:srgbClr>
                  </a:outerShdw>
                </a:effectLst>
                <a:latin typeface="Cambria" panose="02040503050406030204" pitchFamily="18" charset="0"/>
                <a:ea typeface="SimSun" panose="02010600030101010101" pitchFamily="2" charset="-122"/>
                <a:cs typeface="Arial" panose="020B0604020202020204" pitchFamily="34" charset="0"/>
              </a:rPr>
              <a:t>CONDITIONS D’ACCÈS</a:t>
            </a:r>
            <a:endParaRPr lang="fr-FR" sz="2000" dirty="0">
              <a:solidFill>
                <a:srgbClr val="FF0000"/>
              </a:solidFill>
              <a:effectLst>
                <a:outerShdw blurRad="38100" dist="38100" dir="2700000" algn="tl">
                  <a:srgbClr val="000000">
                    <a:alpha val="43137"/>
                  </a:srgbClr>
                </a:outerShdw>
              </a:effectLst>
              <a:latin typeface="Times New Roman" panose="02020603050405020304" pitchFamily="18" charset="0"/>
              <a:ea typeface="SimSun" panose="02010600030101010101" pitchFamily="2" charset="-122"/>
            </a:endParaRPr>
          </a:p>
        </p:txBody>
      </p:sp>
      <p:graphicFrame>
        <p:nvGraphicFramePr>
          <p:cNvPr id="5" name="Tableau 4"/>
          <p:cNvGraphicFramePr>
            <a:graphicFrameLocks noGrp="1"/>
          </p:cNvGraphicFramePr>
          <p:nvPr>
            <p:extLst>
              <p:ext uri="{D42A27DB-BD31-4B8C-83A1-F6EECF244321}">
                <p14:modId xmlns:p14="http://schemas.microsoft.com/office/powerpoint/2010/main" val="190148741"/>
              </p:ext>
            </p:extLst>
          </p:nvPr>
        </p:nvGraphicFramePr>
        <p:xfrm>
          <a:off x="850005" y="1777284"/>
          <a:ext cx="10522039" cy="3979572"/>
        </p:xfrm>
        <a:graphic>
          <a:graphicData uri="http://schemas.openxmlformats.org/drawingml/2006/table">
            <a:tbl>
              <a:tblPr firstRow="1" firstCol="1" bandRow="1">
                <a:tableStyleId>{5C22544A-7EE6-4342-B048-85BDC9FD1C3A}</a:tableStyleId>
              </a:tblPr>
              <a:tblGrid>
                <a:gridCol w="2176530"/>
                <a:gridCol w="1918952"/>
                <a:gridCol w="3284113"/>
                <a:gridCol w="1659988"/>
                <a:gridCol w="1482456"/>
              </a:tblGrid>
              <a:tr h="988032">
                <a:tc>
                  <a:txBody>
                    <a:bodyPr/>
                    <a:lstStyle/>
                    <a:p>
                      <a:pPr algn="ctr">
                        <a:spcAft>
                          <a:spcPts val="0"/>
                        </a:spcAft>
                      </a:pPr>
                      <a:r>
                        <a:rPr lang="fr-FR" sz="1400" dirty="0">
                          <a:effectLst/>
                        </a:rPr>
                        <a:t>Filière</a:t>
                      </a:r>
                      <a:endParaRPr lang="fr-FR" sz="14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1400">
                          <a:effectLst/>
                        </a:rPr>
                        <a:t>Master harmonisé</a:t>
                      </a:r>
                      <a:endParaRPr lang="fr-FR" sz="14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1400">
                          <a:effectLst/>
                        </a:rPr>
                        <a:t>Licences ouvrant accès</a:t>
                      </a:r>
                    </a:p>
                    <a:p>
                      <a:pPr algn="ctr">
                        <a:spcAft>
                          <a:spcPts val="0"/>
                        </a:spcAft>
                      </a:pPr>
                      <a:r>
                        <a:rPr lang="fr-FR" sz="1400">
                          <a:effectLst/>
                        </a:rPr>
                        <a:t>au master</a:t>
                      </a:r>
                      <a:endParaRPr lang="fr-FR" sz="14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1400">
                          <a:effectLst/>
                        </a:rPr>
                        <a:t>Classement  selon la compatibilité de la licence</a:t>
                      </a:r>
                      <a:endParaRPr lang="fr-FR" sz="14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1400" dirty="0">
                          <a:effectLst/>
                        </a:rPr>
                        <a:t>Coefficient  affecté à la  licence</a:t>
                      </a:r>
                      <a:endParaRPr lang="fr-FR" sz="14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r h="500877">
                <a:tc rowSpan="5">
                  <a:txBody>
                    <a:bodyPr/>
                    <a:lstStyle/>
                    <a:p>
                      <a:pPr>
                        <a:spcAft>
                          <a:spcPts val="0"/>
                        </a:spcAft>
                      </a:pPr>
                      <a:r>
                        <a:rPr lang="fr-FR" sz="2000">
                          <a:effectLst/>
                        </a:rPr>
                        <a:t>Génie mécanique</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rowSpan="5">
                  <a:txBody>
                    <a:bodyPr/>
                    <a:lstStyle/>
                    <a:p>
                      <a:pPr>
                        <a:spcAft>
                          <a:spcPts val="0"/>
                        </a:spcAft>
                      </a:pPr>
                      <a:r>
                        <a:rPr lang="fr-FR" sz="2000">
                          <a:effectLst/>
                        </a:rPr>
                        <a:t>Construction mécanique </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spcAft>
                          <a:spcPts val="0"/>
                        </a:spcAft>
                      </a:pPr>
                      <a:r>
                        <a:rPr lang="fr-FR" sz="2000" dirty="0">
                          <a:effectLst/>
                        </a:rPr>
                        <a:t>Construction mécanique</a:t>
                      </a:r>
                      <a:endParaRPr lang="fr-FR" sz="2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a:effectLst/>
                        </a:rPr>
                        <a:t>1</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a:effectLst/>
                        </a:rPr>
                        <a:t>1.00</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r h="500877">
                <a:tc vMerge="1">
                  <a:txBody>
                    <a:bodyPr/>
                    <a:lstStyle/>
                    <a:p>
                      <a:endParaRPr lang="fr-FR"/>
                    </a:p>
                  </a:txBody>
                  <a:tcPr/>
                </a:tc>
                <a:tc vMerge="1">
                  <a:txBody>
                    <a:bodyPr/>
                    <a:lstStyle/>
                    <a:p>
                      <a:endParaRPr lang="fr-FR"/>
                    </a:p>
                  </a:txBody>
                  <a:tcPr/>
                </a:tc>
                <a:tc>
                  <a:txBody>
                    <a:bodyPr/>
                    <a:lstStyle/>
                    <a:p>
                      <a:pPr>
                        <a:spcAft>
                          <a:spcPts val="0"/>
                        </a:spcAft>
                      </a:pPr>
                      <a:r>
                        <a:rPr lang="fr-FR" sz="2000" dirty="0">
                          <a:effectLst/>
                        </a:rPr>
                        <a:t>Energétique</a:t>
                      </a:r>
                      <a:endParaRPr lang="fr-FR" sz="2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a:effectLst/>
                        </a:rPr>
                        <a:t>2</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a:effectLst/>
                        </a:rPr>
                        <a:t>0.80</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r h="500877">
                <a:tc vMerge="1">
                  <a:txBody>
                    <a:bodyPr/>
                    <a:lstStyle/>
                    <a:p>
                      <a:endParaRPr lang="fr-FR"/>
                    </a:p>
                  </a:txBody>
                  <a:tcPr/>
                </a:tc>
                <a:tc vMerge="1">
                  <a:txBody>
                    <a:bodyPr/>
                    <a:lstStyle/>
                    <a:p>
                      <a:endParaRPr lang="fr-FR"/>
                    </a:p>
                  </a:txBody>
                  <a:tcPr/>
                </a:tc>
                <a:tc>
                  <a:txBody>
                    <a:bodyPr/>
                    <a:lstStyle/>
                    <a:p>
                      <a:pPr>
                        <a:spcAft>
                          <a:spcPts val="0"/>
                        </a:spcAft>
                      </a:pPr>
                      <a:r>
                        <a:rPr lang="fr-FR" sz="2000" dirty="0">
                          <a:effectLst/>
                        </a:rPr>
                        <a:t>Génie civil</a:t>
                      </a:r>
                      <a:endParaRPr lang="fr-FR" sz="2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a:effectLst/>
                        </a:rPr>
                        <a:t>3</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a:effectLst/>
                        </a:rPr>
                        <a:t>0.70</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r h="500877">
                <a:tc vMerge="1">
                  <a:txBody>
                    <a:bodyPr/>
                    <a:lstStyle/>
                    <a:p>
                      <a:endParaRPr lang="fr-FR"/>
                    </a:p>
                  </a:txBody>
                  <a:tcPr/>
                </a:tc>
                <a:tc vMerge="1">
                  <a:txBody>
                    <a:bodyPr/>
                    <a:lstStyle/>
                    <a:p>
                      <a:endParaRPr lang="fr-FR"/>
                    </a:p>
                  </a:txBody>
                  <a:tcPr/>
                </a:tc>
                <a:tc>
                  <a:txBody>
                    <a:bodyPr/>
                    <a:lstStyle/>
                    <a:p>
                      <a:pPr>
                        <a:spcAft>
                          <a:spcPts val="0"/>
                        </a:spcAft>
                      </a:pPr>
                      <a:r>
                        <a:rPr lang="fr-FR" sz="2000" dirty="0">
                          <a:effectLst/>
                        </a:rPr>
                        <a:t>Travaux publics</a:t>
                      </a:r>
                      <a:endParaRPr lang="fr-FR" sz="2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a:effectLst/>
                        </a:rPr>
                        <a:t>3</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a:effectLst/>
                        </a:rPr>
                        <a:t>0.70</a:t>
                      </a:r>
                      <a:endParaRPr lang="fr-FR" sz="20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r h="988032">
                <a:tc vMerge="1">
                  <a:txBody>
                    <a:bodyPr/>
                    <a:lstStyle/>
                    <a:p>
                      <a:endParaRPr lang="fr-FR"/>
                    </a:p>
                  </a:txBody>
                  <a:tcPr/>
                </a:tc>
                <a:tc vMerge="1">
                  <a:txBody>
                    <a:bodyPr/>
                    <a:lstStyle/>
                    <a:p>
                      <a:endParaRPr lang="fr-FR"/>
                    </a:p>
                  </a:txBody>
                  <a:tcPr/>
                </a:tc>
                <a:tc>
                  <a:txBody>
                    <a:bodyPr/>
                    <a:lstStyle/>
                    <a:p>
                      <a:pPr>
                        <a:spcAft>
                          <a:spcPts val="0"/>
                        </a:spcAft>
                      </a:pPr>
                      <a:r>
                        <a:rPr lang="fr-FR" sz="2000" dirty="0">
                          <a:effectLst/>
                        </a:rPr>
                        <a:t>Autres licences du domaine ST</a:t>
                      </a:r>
                      <a:endParaRPr lang="fr-FR" sz="2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dirty="0">
                          <a:effectLst/>
                        </a:rPr>
                        <a:t>5</a:t>
                      </a:r>
                      <a:endParaRPr lang="fr-FR" sz="2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algn="ctr">
                        <a:spcAft>
                          <a:spcPts val="0"/>
                        </a:spcAft>
                      </a:pPr>
                      <a:r>
                        <a:rPr lang="fr-FR" sz="2000" dirty="0">
                          <a:effectLst/>
                        </a:rPr>
                        <a:t>0.60</a:t>
                      </a:r>
                      <a:endParaRPr lang="fr-FR" sz="2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3127612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2"/>
          <a:stretch>
            <a:fillRect/>
          </a:stretch>
        </p:blipFill>
        <p:spPr>
          <a:xfrm>
            <a:off x="476518" y="490565"/>
            <a:ext cx="11320529" cy="5876870"/>
          </a:xfrm>
          <a:prstGeom prst="rect">
            <a:avLst/>
          </a:prstGeom>
        </p:spPr>
      </p:pic>
    </p:spTree>
    <p:extLst>
      <p:ext uri="{BB962C8B-B14F-4D97-AF65-F5344CB8AC3E}">
        <p14:creationId xmlns:p14="http://schemas.microsoft.com/office/powerpoint/2010/main" val="3395453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87666" y="217799"/>
            <a:ext cx="4115101" cy="369332"/>
          </a:xfrm>
          <a:prstGeom prst="rect">
            <a:avLst/>
          </a:prstGeom>
        </p:spPr>
        <p:txBody>
          <a:bodyPr wrap="none">
            <a:spAutoFit/>
          </a:bodyPr>
          <a:lstStyle/>
          <a:p>
            <a:pPr>
              <a:spcAft>
                <a:spcPts val="0"/>
              </a:spcAft>
            </a:pPr>
            <a:r>
              <a:rPr lang="fr-FR" b="1" u="heavy" dirty="0" smtClean="0">
                <a:solidFill>
                  <a:srgbClr val="000000"/>
                </a:solidFill>
                <a:effectLst/>
                <a:uFill>
                  <a:solidFill>
                    <a:srgbClr val="F79646"/>
                  </a:solidFill>
                </a:uFill>
                <a:latin typeface="Cambria" panose="02040503050406030204" pitchFamily="18" charset="0"/>
                <a:ea typeface="Calibri" panose="020F0502020204030204" pitchFamily="34" charset="0"/>
                <a:cs typeface="Calibri" panose="020F0502020204030204" pitchFamily="34" charset="0"/>
              </a:rPr>
              <a:t>Semestre 2 : Construction mécanique</a:t>
            </a:r>
            <a:endParaRPr lang="fr-FR" dirty="0">
              <a:effectLst/>
              <a:latin typeface="Times New Roman" panose="02020603050405020304" pitchFamily="18" charset="0"/>
              <a:ea typeface="SimSun" panose="02010600030101010101" pitchFamily="2" charset="-122"/>
            </a:endParaRPr>
          </a:p>
        </p:txBody>
      </p:sp>
      <p:graphicFrame>
        <p:nvGraphicFramePr>
          <p:cNvPr id="10" name="Tableau 9"/>
          <p:cNvGraphicFramePr>
            <a:graphicFrameLocks noGrp="1"/>
          </p:cNvGraphicFramePr>
          <p:nvPr>
            <p:extLst>
              <p:ext uri="{D42A27DB-BD31-4B8C-83A1-F6EECF244321}">
                <p14:modId xmlns:p14="http://schemas.microsoft.com/office/powerpoint/2010/main" val="3635395052"/>
              </p:ext>
            </p:extLst>
          </p:nvPr>
        </p:nvGraphicFramePr>
        <p:xfrm>
          <a:off x="187665" y="953041"/>
          <a:ext cx="11557866" cy="6424399"/>
        </p:xfrm>
        <a:graphic>
          <a:graphicData uri="http://schemas.openxmlformats.org/drawingml/2006/table">
            <a:tbl>
              <a:tblPr firstRow="1" firstCol="1" bandRow="1">
                <a:tableStyleId>{5C22544A-7EE6-4342-B048-85BDC9FD1C3A}</a:tableStyleId>
              </a:tblPr>
              <a:tblGrid>
                <a:gridCol w="1821439"/>
                <a:gridCol w="2429553"/>
                <a:gridCol w="776448"/>
                <a:gridCol w="691704"/>
                <a:gridCol w="691704"/>
                <a:gridCol w="590924"/>
                <a:gridCol w="846980"/>
                <a:gridCol w="1210614"/>
                <a:gridCol w="1262130"/>
                <a:gridCol w="631064"/>
                <a:gridCol w="605306"/>
              </a:tblGrid>
              <a:tr h="762389">
                <a:tc rowSpan="2">
                  <a:txBody>
                    <a:bodyPr/>
                    <a:lstStyle/>
                    <a:p>
                      <a:pPr algn="ctr">
                        <a:lnSpc>
                          <a:spcPct val="115000"/>
                        </a:lnSpc>
                        <a:spcAft>
                          <a:spcPts val="0"/>
                        </a:spcAft>
                      </a:pPr>
                      <a:r>
                        <a:rPr lang="fr-FR" sz="1400" dirty="0">
                          <a:solidFill>
                            <a:schemeClr val="tx1"/>
                          </a:solidFill>
                          <a:effectLst/>
                        </a:rPr>
                        <a:t>Unité d'enseignement</a:t>
                      </a:r>
                      <a:endParaRPr lang="fr-FR" sz="14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a:txBody>
                    <a:bodyPr/>
                    <a:lstStyle/>
                    <a:p>
                      <a:pPr algn="ctr">
                        <a:lnSpc>
                          <a:spcPct val="115000"/>
                        </a:lnSpc>
                        <a:spcAft>
                          <a:spcPts val="0"/>
                        </a:spcAft>
                      </a:pPr>
                      <a:r>
                        <a:rPr lang="fr-FR" sz="1400" dirty="0">
                          <a:solidFill>
                            <a:schemeClr val="tx1"/>
                          </a:solidFill>
                          <a:effectLst/>
                        </a:rPr>
                        <a:t>Matières</a:t>
                      </a:r>
                      <a:endParaRPr lang="fr-FR" sz="14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rowSpan="2">
                  <a:txBody>
                    <a:bodyPr/>
                    <a:lstStyle/>
                    <a:p>
                      <a:pPr algn="ctr">
                        <a:lnSpc>
                          <a:spcPct val="115000"/>
                        </a:lnSpc>
                        <a:spcAft>
                          <a:spcPts val="0"/>
                        </a:spcAft>
                      </a:pPr>
                      <a:r>
                        <a:rPr lang="fr-FR" sz="1300" dirty="0">
                          <a:solidFill>
                            <a:schemeClr val="tx1"/>
                          </a:solidFill>
                          <a:effectLst/>
                        </a:rPr>
                        <a:t>Crédits</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rowSpan="2">
                  <a:txBody>
                    <a:bodyPr/>
                    <a:lstStyle/>
                    <a:p>
                      <a:pPr marL="71755" marR="71755" algn="ctr">
                        <a:lnSpc>
                          <a:spcPct val="115000"/>
                        </a:lnSpc>
                        <a:spcAft>
                          <a:spcPts val="0"/>
                        </a:spcAft>
                      </a:pPr>
                      <a:r>
                        <a:rPr lang="fr-FR" sz="1300" dirty="0">
                          <a:solidFill>
                            <a:schemeClr val="tx1"/>
                          </a:solidFill>
                          <a:effectLst/>
                        </a:rPr>
                        <a:t>Coefficient</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vert="vert270" anchor="ctr">
                    <a:solidFill>
                      <a:schemeClr val="accent2"/>
                    </a:solidFill>
                  </a:tcPr>
                </a:tc>
                <a:tc gridSpan="3">
                  <a:txBody>
                    <a:bodyPr/>
                    <a:lstStyle/>
                    <a:p>
                      <a:pPr algn="ctr">
                        <a:lnSpc>
                          <a:spcPct val="115000"/>
                        </a:lnSpc>
                        <a:spcAft>
                          <a:spcPts val="0"/>
                        </a:spcAft>
                      </a:pPr>
                      <a:r>
                        <a:rPr lang="fr-FR" sz="1300" dirty="0">
                          <a:solidFill>
                            <a:schemeClr val="tx1"/>
                          </a:solidFill>
                          <a:effectLst/>
                        </a:rPr>
                        <a:t>Volume horaire hebdomadaire</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hMerge="1">
                  <a:txBody>
                    <a:bodyPr/>
                    <a:lstStyle/>
                    <a:p>
                      <a:endParaRPr lang="fr-FR"/>
                    </a:p>
                  </a:txBody>
                  <a:tcPr/>
                </a:tc>
                <a:tc hMerge="1">
                  <a:txBody>
                    <a:bodyPr/>
                    <a:lstStyle/>
                    <a:p>
                      <a:endParaRPr lang="fr-FR"/>
                    </a:p>
                  </a:txBody>
                  <a:tcPr/>
                </a:tc>
                <a:tc rowSpan="2">
                  <a:txBody>
                    <a:bodyPr/>
                    <a:lstStyle/>
                    <a:p>
                      <a:pPr algn="ctr">
                        <a:spcAft>
                          <a:spcPts val="0"/>
                        </a:spcAft>
                      </a:pPr>
                      <a:r>
                        <a:rPr lang="fr-FR" sz="1300" dirty="0">
                          <a:solidFill>
                            <a:schemeClr val="tx1"/>
                          </a:solidFill>
                          <a:effectLst/>
                        </a:rPr>
                        <a:t>Volume Horaire Semestriel</a:t>
                      </a:r>
                    </a:p>
                    <a:p>
                      <a:pPr algn="ctr">
                        <a:lnSpc>
                          <a:spcPct val="115000"/>
                        </a:lnSpc>
                        <a:spcAft>
                          <a:spcPts val="0"/>
                        </a:spcAft>
                      </a:pPr>
                      <a:r>
                        <a:rPr lang="fr-FR" sz="1300" dirty="0">
                          <a:solidFill>
                            <a:schemeClr val="tx1"/>
                          </a:solidFill>
                          <a:effectLst/>
                        </a:rPr>
                        <a:t>(15 semaines)</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rowSpan="2">
                  <a:txBody>
                    <a:bodyPr/>
                    <a:lstStyle/>
                    <a:p>
                      <a:pPr algn="ctr">
                        <a:spcAft>
                          <a:spcPts val="0"/>
                        </a:spcAft>
                      </a:pPr>
                      <a:r>
                        <a:rPr lang="fr-FR" sz="1300" dirty="0">
                          <a:solidFill>
                            <a:schemeClr val="tx1"/>
                          </a:solidFill>
                          <a:effectLst/>
                        </a:rPr>
                        <a:t>Travail Complémentaire</a:t>
                      </a:r>
                    </a:p>
                    <a:p>
                      <a:pPr algn="ctr">
                        <a:lnSpc>
                          <a:spcPct val="115000"/>
                        </a:lnSpc>
                        <a:spcAft>
                          <a:spcPts val="0"/>
                        </a:spcAft>
                      </a:pPr>
                      <a:r>
                        <a:rPr lang="fr-FR" sz="1300" dirty="0">
                          <a:solidFill>
                            <a:schemeClr val="tx1"/>
                          </a:solidFill>
                          <a:effectLst/>
                        </a:rPr>
                        <a:t>en Consultation            (15 semaines)</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gridSpan="2">
                  <a:txBody>
                    <a:bodyPr/>
                    <a:lstStyle/>
                    <a:p>
                      <a:pPr algn="ctr">
                        <a:lnSpc>
                          <a:spcPct val="115000"/>
                        </a:lnSpc>
                        <a:spcAft>
                          <a:spcPts val="0"/>
                        </a:spcAft>
                      </a:pPr>
                      <a:r>
                        <a:rPr lang="fr-FR" sz="1300" dirty="0">
                          <a:solidFill>
                            <a:schemeClr val="tx1"/>
                          </a:solidFill>
                          <a:effectLst/>
                        </a:rPr>
                        <a:t>Mode d’évaluation</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hMerge="1">
                  <a:txBody>
                    <a:bodyPr/>
                    <a:lstStyle/>
                    <a:p>
                      <a:endParaRPr lang="fr-FR"/>
                    </a:p>
                  </a:txBody>
                  <a:tcPr/>
                </a:tc>
              </a:tr>
              <a:tr h="1306954">
                <a:tc vMerge="1">
                  <a:txBody>
                    <a:bodyPr/>
                    <a:lstStyle/>
                    <a:p>
                      <a:endParaRPr lang="fr-FR"/>
                    </a:p>
                  </a:txBody>
                  <a:tcPr/>
                </a:tc>
                <a:tc>
                  <a:txBody>
                    <a:bodyPr/>
                    <a:lstStyle/>
                    <a:p>
                      <a:pPr algn="ctr">
                        <a:spcAft>
                          <a:spcPts val="0"/>
                        </a:spcAft>
                      </a:pPr>
                      <a:r>
                        <a:rPr lang="fr-FR" sz="1400" dirty="0">
                          <a:solidFill>
                            <a:schemeClr val="tx1"/>
                          </a:solidFill>
                          <a:effectLst/>
                        </a:rPr>
                        <a:t>Intitulé</a:t>
                      </a:r>
                      <a:endParaRPr lang="fr-FR" sz="14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lumMod val="60000"/>
                        <a:lumOff val="40000"/>
                      </a:schemeClr>
                    </a:solidFill>
                  </a:tcPr>
                </a:tc>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300" dirty="0">
                          <a:solidFill>
                            <a:schemeClr val="tx1"/>
                          </a:solidFill>
                          <a:effectLst/>
                        </a:rPr>
                        <a:t>Cours</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lumMod val="60000"/>
                        <a:lumOff val="40000"/>
                      </a:schemeClr>
                    </a:solidFill>
                  </a:tcPr>
                </a:tc>
                <a:tc>
                  <a:txBody>
                    <a:bodyPr/>
                    <a:lstStyle/>
                    <a:p>
                      <a:pPr algn="ctr">
                        <a:lnSpc>
                          <a:spcPct val="115000"/>
                        </a:lnSpc>
                        <a:spcAft>
                          <a:spcPts val="0"/>
                        </a:spcAft>
                      </a:pPr>
                      <a:r>
                        <a:rPr lang="fr-FR" sz="1300" dirty="0">
                          <a:solidFill>
                            <a:schemeClr val="tx1"/>
                          </a:solidFill>
                          <a:effectLst/>
                        </a:rPr>
                        <a:t>TD</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lumMod val="60000"/>
                        <a:lumOff val="40000"/>
                      </a:schemeClr>
                    </a:solidFill>
                  </a:tcPr>
                </a:tc>
                <a:tc>
                  <a:txBody>
                    <a:bodyPr/>
                    <a:lstStyle/>
                    <a:p>
                      <a:pPr algn="ctr">
                        <a:lnSpc>
                          <a:spcPct val="115000"/>
                        </a:lnSpc>
                        <a:spcAft>
                          <a:spcPts val="0"/>
                        </a:spcAft>
                      </a:pPr>
                      <a:r>
                        <a:rPr lang="fr-FR" sz="1300" dirty="0">
                          <a:solidFill>
                            <a:schemeClr val="tx1"/>
                          </a:solidFill>
                          <a:effectLst/>
                        </a:rPr>
                        <a:t>TP</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lumMod val="60000"/>
                        <a:lumOff val="40000"/>
                      </a:schemeClr>
                    </a:solidFill>
                  </a:tcPr>
                </a:tc>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300" dirty="0">
                          <a:solidFill>
                            <a:schemeClr val="tx1"/>
                          </a:solidFill>
                          <a:effectLst/>
                        </a:rPr>
                        <a:t>Contrôle Continu</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lumMod val="60000"/>
                        <a:lumOff val="40000"/>
                      </a:schemeClr>
                    </a:solidFill>
                  </a:tcPr>
                </a:tc>
                <a:tc>
                  <a:txBody>
                    <a:bodyPr/>
                    <a:lstStyle/>
                    <a:p>
                      <a:pPr algn="ctr">
                        <a:lnSpc>
                          <a:spcPct val="115000"/>
                        </a:lnSpc>
                        <a:spcAft>
                          <a:spcPts val="0"/>
                        </a:spcAft>
                      </a:pPr>
                      <a:r>
                        <a:rPr lang="fr-FR" sz="1300" dirty="0">
                          <a:solidFill>
                            <a:schemeClr val="tx1"/>
                          </a:solidFill>
                          <a:effectLst/>
                        </a:rPr>
                        <a:t>Examen</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lumMod val="60000"/>
                        <a:lumOff val="40000"/>
                      </a:schemeClr>
                    </a:solidFill>
                  </a:tcPr>
                </a:tc>
              </a:tr>
              <a:tr h="260443">
                <a:tc rowSpan="2">
                  <a:txBody>
                    <a:bodyPr/>
                    <a:lstStyle/>
                    <a:p>
                      <a:pPr>
                        <a:spcAft>
                          <a:spcPts val="0"/>
                        </a:spcAft>
                      </a:pPr>
                      <a:r>
                        <a:rPr lang="fr-FR" sz="1300" dirty="0">
                          <a:solidFill>
                            <a:schemeClr val="tx1"/>
                          </a:solidFill>
                          <a:effectLst/>
                        </a:rPr>
                        <a:t>UE Fondamentale</a:t>
                      </a:r>
                    </a:p>
                    <a:p>
                      <a:pPr>
                        <a:spcAft>
                          <a:spcPts val="0"/>
                        </a:spcAft>
                      </a:pPr>
                      <a:r>
                        <a:rPr lang="fr-FR" sz="1300" dirty="0">
                          <a:solidFill>
                            <a:schemeClr val="tx1"/>
                          </a:solidFill>
                          <a:effectLst/>
                        </a:rPr>
                        <a:t>Code : UEF 1.2.1</a:t>
                      </a:r>
                    </a:p>
                    <a:p>
                      <a:pPr>
                        <a:spcAft>
                          <a:spcPts val="0"/>
                        </a:spcAft>
                      </a:pPr>
                      <a:r>
                        <a:rPr lang="fr-FR" sz="1300" dirty="0">
                          <a:solidFill>
                            <a:schemeClr val="tx1"/>
                          </a:solidFill>
                          <a:effectLst/>
                        </a:rPr>
                        <a:t>Crédits : 10</a:t>
                      </a:r>
                    </a:p>
                    <a:p>
                      <a:pPr>
                        <a:lnSpc>
                          <a:spcPct val="115000"/>
                        </a:lnSpc>
                        <a:spcAft>
                          <a:spcPts val="0"/>
                        </a:spcAft>
                      </a:pPr>
                      <a:r>
                        <a:rPr lang="fr-FR" sz="1300" dirty="0">
                          <a:solidFill>
                            <a:schemeClr val="tx1"/>
                          </a:solidFill>
                          <a:effectLst/>
                        </a:rPr>
                        <a:t>Coefficients : 5</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a:txBody>
                    <a:bodyPr/>
                    <a:lstStyle/>
                    <a:p>
                      <a:pPr>
                        <a:spcAft>
                          <a:spcPts val="0"/>
                        </a:spcAft>
                      </a:pPr>
                      <a:r>
                        <a:rPr lang="fr-LU" sz="1300">
                          <a:solidFill>
                            <a:schemeClr val="tx1"/>
                          </a:solidFill>
                          <a:effectLst/>
                        </a:rPr>
                        <a:t>Méthode des éléments finis </a:t>
                      </a:r>
                      <a:endParaRPr lang="fr-FR" sz="13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r>
                        <a:rPr lang="fr-FR" sz="1300">
                          <a:solidFill>
                            <a:schemeClr val="tx1"/>
                          </a:solidFill>
                          <a:effectLst/>
                        </a:rPr>
                        <a:t>6</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3</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3h00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 </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67h30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82h30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60%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r>
              <a:tr h="260443">
                <a:tc vMerge="1">
                  <a:txBody>
                    <a:bodyPr/>
                    <a:lstStyle/>
                    <a:p>
                      <a:endParaRPr lang="fr-FR"/>
                    </a:p>
                  </a:txBody>
                  <a:tcPr/>
                </a:tc>
                <a:tc>
                  <a:txBody>
                    <a:bodyPr/>
                    <a:lstStyle/>
                    <a:p>
                      <a:r>
                        <a:rPr lang="fr-FR" sz="1300">
                          <a:solidFill>
                            <a:schemeClr val="tx1"/>
                          </a:solidFill>
                          <a:effectLst/>
                        </a:rPr>
                        <a:t>Dynamique des structures avancée</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2</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 </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45h00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55h00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60%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r>
              <a:tr h="260443">
                <a:tc rowSpan="2">
                  <a:txBody>
                    <a:bodyPr/>
                    <a:lstStyle/>
                    <a:p>
                      <a:pPr>
                        <a:spcAft>
                          <a:spcPts val="0"/>
                        </a:spcAft>
                      </a:pPr>
                      <a:r>
                        <a:rPr lang="fr-FR" sz="1300" dirty="0">
                          <a:solidFill>
                            <a:schemeClr val="tx1"/>
                          </a:solidFill>
                          <a:effectLst/>
                        </a:rPr>
                        <a:t>UE Fondamentale</a:t>
                      </a:r>
                    </a:p>
                    <a:p>
                      <a:pPr>
                        <a:spcAft>
                          <a:spcPts val="0"/>
                        </a:spcAft>
                      </a:pPr>
                      <a:r>
                        <a:rPr lang="fr-FR" sz="1300" dirty="0">
                          <a:solidFill>
                            <a:schemeClr val="tx1"/>
                          </a:solidFill>
                          <a:effectLst/>
                        </a:rPr>
                        <a:t>Code : UEF 1.2.2</a:t>
                      </a:r>
                    </a:p>
                    <a:p>
                      <a:pPr>
                        <a:spcAft>
                          <a:spcPts val="0"/>
                        </a:spcAft>
                      </a:pPr>
                      <a:r>
                        <a:rPr lang="fr-FR" sz="1300" dirty="0">
                          <a:solidFill>
                            <a:schemeClr val="tx1"/>
                          </a:solidFill>
                          <a:effectLst/>
                        </a:rPr>
                        <a:t>Crédits : 8</a:t>
                      </a:r>
                    </a:p>
                    <a:p>
                      <a:pPr>
                        <a:spcAft>
                          <a:spcPts val="0"/>
                        </a:spcAft>
                      </a:pPr>
                      <a:r>
                        <a:rPr lang="fr-FR" sz="1300" dirty="0">
                          <a:solidFill>
                            <a:schemeClr val="tx1"/>
                          </a:solidFill>
                          <a:effectLst/>
                        </a:rPr>
                        <a:t>Coefficients : 4</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a:txBody>
                    <a:bodyPr/>
                    <a:lstStyle/>
                    <a:p>
                      <a:r>
                        <a:rPr lang="fr-FR" sz="1300">
                          <a:solidFill>
                            <a:schemeClr val="tx1"/>
                          </a:solidFill>
                          <a:effectLst/>
                        </a:rPr>
                        <a:t>Systèmes mécaniques articulés et robotique</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2</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 </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45h00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55h00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60%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r>
              <a:tr h="260443">
                <a:tc vMerge="1">
                  <a:txBody>
                    <a:bodyPr/>
                    <a:lstStyle/>
                    <a:p>
                      <a:endParaRPr lang="fr-FR"/>
                    </a:p>
                  </a:txBody>
                  <a:tcPr/>
                </a:tc>
                <a:tc>
                  <a:txBody>
                    <a:bodyPr/>
                    <a:lstStyle/>
                    <a:p>
                      <a:pPr>
                        <a:spcAft>
                          <a:spcPts val="0"/>
                        </a:spcAft>
                      </a:pPr>
                      <a:r>
                        <a:rPr lang="fr-FR" sz="1300">
                          <a:solidFill>
                            <a:schemeClr val="tx1"/>
                          </a:solidFill>
                          <a:effectLst/>
                        </a:rPr>
                        <a:t>Conception de systèmes mécanique </a:t>
                      </a:r>
                      <a:endParaRPr lang="fr-FR" sz="13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r>
                        <a:rPr lang="fr-FR" sz="1300">
                          <a:solidFill>
                            <a:schemeClr val="tx1"/>
                          </a:solidFill>
                          <a:effectLst/>
                        </a:rPr>
                        <a:t>4</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2</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 </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45h00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55h00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60%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r>
              <a:tr h="347258">
                <a:tc rowSpan="3">
                  <a:txBody>
                    <a:bodyPr/>
                    <a:lstStyle/>
                    <a:p>
                      <a:pPr>
                        <a:spcAft>
                          <a:spcPts val="0"/>
                        </a:spcAft>
                      </a:pPr>
                      <a:r>
                        <a:rPr lang="fr-FR" sz="1300" dirty="0">
                          <a:solidFill>
                            <a:schemeClr val="tx1"/>
                          </a:solidFill>
                          <a:effectLst/>
                        </a:rPr>
                        <a:t>UE Méthodologique</a:t>
                      </a:r>
                    </a:p>
                    <a:p>
                      <a:pPr>
                        <a:spcAft>
                          <a:spcPts val="0"/>
                        </a:spcAft>
                      </a:pPr>
                      <a:r>
                        <a:rPr lang="fr-FR" sz="1300" dirty="0">
                          <a:solidFill>
                            <a:schemeClr val="tx1"/>
                          </a:solidFill>
                          <a:effectLst/>
                        </a:rPr>
                        <a:t>Code : UEM 1.2</a:t>
                      </a:r>
                    </a:p>
                    <a:p>
                      <a:pPr>
                        <a:spcAft>
                          <a:spcPts val="0"/>
                        </a:spcAft>
                      </a:pPr>
                      <a:r>
                        <a:rPr lang="fr-FR" sz="1300" dirty="0">
                          <a:solidFill>
                            <a:schemeClr val="tx1"/>
                          </a:solidFill>
                          <a:effectLst/>
                        </a:rPr>
                        <a:t>Crédits : 9</a:t>
                      </a:r>
                    </a:p>
                    <a:p>
                      <a:pPr>
                        <a:lnSpc>
                          <a:spcPct val="115000"/>
                        </a:lnSpc>
                        <a:spcAft>
                          <a:spcPts val="0"/>
                        </a:spcAft>
                      </a:pPr>
                      <a:r>
                        <a:rPr lang="fr-FR" sz="1300" dirty="0">
                          <a:solidFill>
                            <a:schemeClr val="tx1"/>
                          </a:solidFill>
                          <a:effectLst/>
                        </a:rPr>
                        <a:t>Coefficients : 5</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solidFill>
                      <a:schemeClr val="accent2"/>
                    </a:solidFill>
                  </a:tcPr>
                </a:tc>
                <a:tc>
                  <a:txBody>
                    <a:bodyPr/>
                    <a:lstStyle/>
                    <a:p>
                      <a:r>
                        <a:rPr lang="fr-FR" sz="1300">
                          <a:solidFill>
                            <a:schemeClr val="tx1"/>
                          </a:solidFill>
                          <a:effectLst/>
                        </a:rPr>
                        <a:t>TP Eléments finis</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2</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 </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22h30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27h30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100%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r>
              <a:tr h="260443">
                <a:tc vMerge="1">
                  <a:txBody>
                    <a:bodyPr/>
                    <a:lstStyle/>
                    <a:p>
                      <a:endParaRPr lang="fr-FR"/>
                    </a:p>
                  </a:txBody>
                  <a:tcPr/>
                </a:tc>
                <a:tc>
                  <a:txBody>
                    <a:bodyPr/>
                    <a:lstStyle/>
                    <a:p>
                      <a:r>
                        <a:rPr lang="fr-LU" sz="1300">
                          <a:solidFill>
                            <a:schemeClr val="tx1"/>
                          </a:solidFill>
                          <a:effectLst/>
                        </a:rPr>
                        <a:t>CFAO</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3</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2</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 </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1h00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37h30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37h30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60%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r>
              <a:tr h="260443">
                <a:tc vMerge="1">
                  <a:txBody>
                    <a:bodyPr/>
                    <a:lstStyle/>
                    <a:p>
                      <a:endParaRPr lang="fr-FR"/>
                    </a:p>
                  </a:txBody>
                  <a:tcPr/>
                </a:tc>
                <a:tc>
                  <a:txBody>
                    <a:bodyPr/>
                    <a:lstStyle/>
                    <a:p>
                      <a:r>
                        <a:rPr lang="fr-FR" sz="1300">
                          <a:solidFill>
                            <a:schemeClr val="tx1"/>
                          </a:solidFill>
                          <a:effectLst/>
                        </a:rPr>
                        <a:t>Optimisation</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2</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 </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45h00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55h00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40%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60%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r>
              <a:tr h="347258">
                <a:tc rowSpan="2">
                  <a:txBody>
                    <a:bodyPr/>
                    <a:lstStyle/>
                    <a:p>
                      <a:pPr>
                        <a:spcAft>
                          <a:spcPts val="0"/>
                        </a:spcAft>
                      </a:pPr>
                      <a:r>
                        <a:rPr lang="fr-FR" sz="1300" dirty="0">
                          <a:solidFill>
                            <a:schemeClr val="tx1"/>
                          </a:solidFill>
                          <a:effectLst/>
                        </a:rPr>
                        <a:t>UE Découverte</a:t>
                      </a:r>
                    </a:p>
                    <a:p>
                      <a:pPr>
                        <a:spcAft>
                          <a:spcPts val="0"/>
                        </a:spcAft>
                      </a:pPr>
                      <a:r>
                        <a:rPr lang="fr-FR" sz="1300" dirty="0">
                          <a:solidFill>
                            <a:schemeClr val="tx1"/>
                          </a:solidFill>
                          <a:effectLst/>
                        </a:rPr>
                        <a:t>Code : UED 1.2</a:t>
                      </a:r>
                    </a:p>
                    <a:p>
                      <a:pPr>
                        <a:spcAft>
                          <a:spcPts val="0"/>
                        </a:spcAft>
                      </a:pPr>
                      <a:r>
                        <a:rPr lang="fr-FR" sz="1300" dirty="0">
                          <a:solidFill>
                            <a:schemeClr val="tx1"/>
                          </a:solidFill>
                          <a:effectLst/>
                        </a:rPr>
                        <a:t>Crédits : 2</a:t>
                      </a:r>
                    </a:p>
                    <a:p>
                      <a:pPr>
                        <a:lnSpc>
                          <a:spcPct val="115000"/>
                        </a:lnSpc>
                        <a:spcAft>
                          <a:spcPts val="0"/>
                        </a:spcAft>
                      </a:pPr>
                      <a:r>
                        <a:rPr lang="fr-FR" sz="1300" dirty="0">
                          <a:solidFill>
                            <a:schemeClr val="tx1"/>
                          </a:solidFill>
                          <a:effectLst/>
                        </a:rPr>
                        <a:t>Coefficients : 2</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solidFill>
                      <a:schemeClr val="accent2"/>
                    </a:solidFill>
                  </a:tcPr>
                </a:tc>
                <a:tc>
                  <a:txBody>
                    <a:bodyPr/>
                    <a:lstStyle/>
                    <a:p>
                      <a:pPr>
                        <a:spcAft>
                          <a:spcPts val="0"/>
                        </a:spcAft>
                      </a:pPr>
                      <a:r>
                        <a:rPr lang="fr-FR" sz="1300">
                          <a:solidFill>
                            <a:schemeClr val="tx1"/>
                          </a:solidFill>
                          <a:effectLst/>
                        </a:rPr>
                        <a:t>Panier au choix</a:t>
                      </a:r>
                      <a:endParaRPr lang="fr-FR" sz="13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r>
                        <a:rPr lang="fr-FR" sz="1300">
                          <a:solidFill>
                            <a:schemeClr val="tx1"/>
                          </a:solidFill>
                          <a:effectLst/>
                        </a:rPr>
                        <a:t>1</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 </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 </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22h30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02h30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 </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100%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r>
              <a:tr h="347258">
                <a:tc vMerge="1">
                  <a:txBody>
                    <a:bodyPr/>
                    <a:lstStyle/>
                    <a:p>
                      <a:endParaRPr lang="fr-FR"/>
                    </a:p>
                  </a:txBody>
                  <a:tcPr/>
                </a:tc>
                <a:tc>
                  <a:txBody>
                    <a:bodyPr/>
                    <a:lstStyle/>
                    <a:p>
                      <a:pPr>
                        <a:spcAft>
                          <a:spcPts val="0"/>
                        </a:spcAft>
                      </a:pPr>
                      <a:r>
                        <a:rPr lang="fr-FR" sz="1300">
                          <a:solidFill>
                            <a:schemeClr val="tx1"/>
                          </a:solidFill>
                          <a:effectLst/>
                        </a:rPr>
                        <a:t>Panier au choix</a:t>
                      </a:r>
                      <a:endParaRPr lang="fr-FR" sz="13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r>
                        <a:rPr lang="fr-FR" sz="1300">
                          <a:solidFill>
                            <a:schemeClr val="tx1"/>
                          </a:solidFill>
                          <a:effectLst/>
                        </a:rPr>
                        <a:t>1</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 </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 </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22h30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02h30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 </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100%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r>
              <a:tr h="393033">
                <a:tc>
                  <a:txBody>
                    <a:bodyPr/>
                    <a:lstStyle/>
                    <a:p>
                      <a:pPr>
                        <a:spcAft>
                          <a:spcPts val="0"/>
                        </a:spcAft>
                      </a:pPr>
                      <a:r>
                        <a:rPr lang="fr-FR" sz="1300" dirty="0">
                          <a:solidFill>
                            <a:schemeClr val="tx1"/>
                          </a:solidFill>
                          <a:effectLst/>
                        </a:rPr>
                        <a:t>UE Transversale</a:t>
                      </a:r>
                    </a:p>
                    <a:p>
                      <a:pPr>
                        <a:spcAft>
                          <a:spcPts val="0"/>
                        </a:spcAft>
                      </a:pPr>
                      <a:r>
                        <a:rPr lang="fr-FR" sz="1300" dirty="0">
                          <a:solidFill>
                            <a:schemeClr val="tx1"/>
                          </a:solidFill>
                          <a:effectLst/>
                        </a:rPr>
                        <a:t>Code : UET 1.2</a:t>
                      </a:r>
                    </a:p>
                    <a:p>
                      <a:pPr>
                        <a:spcAft>
                          <a:spcPts val="0"/>
                        </a:spcAft>
                      </a:pPr>
                      <a:r>
                        <a:rPr lang="fr-FR" sz="1300" dirty="0">
                          <a:solidFill>
                            <a:schemeClr val="tx1"/>
                          </a:solidFill>
                          <a:effectLst/>
                        </a:rPr>
                        <a:t>Crédits : 2</a:t>
                      </a:r>
                    </a:p>
                    <a:p>
                      <a:pPr>
                        <a:lnSpc>
                          <a:spcPct val="115000"/>
                        </a:lnSpc>
                        <a:spcAft>
                          <a:spcPts val="0"/>
                        </a:spcAft>
                      </a:pPr>
                      <a:r>
                        <a:rPr lang="fr-FR" sz="1300" dirty="0">
                          <a:solidFill>
                            <a:schemeClr val="tx1"/>
                          </a:solidFill>
                          <a:effectLst/>
                        </a:rPr>
                        <a:t>Coefficients : 2</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solidFill>
                      <a:schemeClr val="accent2"/>
                    </a:solidFill>
                  </a:tcPr>
                </a:tc>
                <a:tc>
                  <a:txBody>
                    <a:bodyPr/>
                    <a:lstStyle/>
                    <a:p>
                      <a:pPr>
                        <a:lnSpc>
                          <a:spcPct val="115000"/>
                        </a:lnSpc>
                        <a:spcAft>
                          <a:spcPts val="0"/>
                        </a:spcAft>
                      </a:pPr>
                      <a:r>
                        <a:rPr lang="fr-FR" sz="1300">
                          <a:solidFill>
                            <a:schemeClr val="tx1"/>
                          </a:solidFill>
                          <a:effectLst/>
                        </a:rPr>
                        <a:t>Ethique, déontologie et propriété intellectuelle</a:t>
                      </a:r>
                      <a:endParaRPr lang="fr-FR" sz="13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r>
                        <a:rPr lang="fr-FR" sz="1300">
                          <a:solidFill>
                            <a:schemeClr val="tx1"/>
                          </a:solidFill>
                          <a:effectLst/>
                        </a:rPr>
                        <a:t>1</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1h30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 </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 </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a:solidFill>
                            <a:schemeClr val="tx1"/>
                          </a:solidFill>
                          <a:effectLst/>
                        </a:rPr>
                        <a:t>22h30</a:t>
                      </a:r>
                      <a:endParaRPr lang="fr-FR" sz="130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02h30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 </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c>
                  <a:txBody>
                    <a:bodyPr/>
                    <a:lstStyle/>
                    <a:p>
                      <a:pPr algn="ctr"/>
                      <a:r>
                        <a:rPr lang="fr-FR" sz="1300" dirty="0">
                          <a:solidFill>
                            <a:schemeClr val="tx1"/>
                          </a:solidFill>
                          <a:effectLst/>
                        </a:rPr>
                        <a:t>100%</a:t>
                      </a:r>
                      <a:endParaRPr lang="fr-FR" sz="1300" dirty="0">
                        <a:solidFill>
                          <a:schemeClr val="tx1"/>
                        </a:solidFill>
                        <a:effectLst/>
                        <a:latin typeface="Calibri" panose="020F0502020204030204" pitchFamily="34" charset="0"/>
                        <a:cs typeface="Arial" panose="020B0604020202020204" pitchFamily="34" charset="0"/>
                      </a:endParaRPr>
                    </a:p>
                  </a:txBody>
                  <a:tcPr marL="7741" marR="7741" marT="0" marB="0" anchor="ctr"/>
                </a:tc>
              </a:tr>
              <a:tr h="108913">
                <a:tc>
                  <a:txBody>
                    <a:bodyPr/>
                    <a:lstStyle/>
                    <a:p>
                      <a:pPr algn="ctr">
                        <a:lnSpc>
                          <a:spcPct val="115000"/>
                        </a:lnSpc>
                        <a:spcAft>
                          <a:spcPts val="0"/>
                        </a:spcAft>
                      </a:pPr>
                      <a:r>
                        <a:rPr lang="fr-FR" sz="1300" dirty="0">
                          <a:solidFill>
                            <a:schemeClr val="tx1"/>
                          </a:solidFill>
                          <a:effectLst/>
                        </a:rPr>
                        <a:t>Total semestre 2</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solidFill>
                      <a:schemeClr val="accent2"/>
                    </a:solidFill>
                  </a:tcPr>
                </a:tc>
                <a:tc>
                  <a:txBody>
                    <a:bodyPr/>
                    <a:lstStyle/>
                    <a:p>
                      <a:pPr>
                        <a:lnSpc>
                          <a:spcPct val="115000"/>
                        </a:lnSpc>
                        <a:spcAft>
                          <a:spcPts val="0"/>
                        </a:spcAft>
                      </a:pPr>
                      <a:r>
                        <a:rPr lang="fr-FR" sz="1300" dirty="0">
                          <a:solidFill>
                            <a:schemeClr val="tx1"/>
                          </a:solidFill>
                          <a:effectLst/>
                        </a:rPr>
                        <a:t> </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lnSpc>
                          <a:spcPct val="115000"/>
                        </a:lnSpc>
                        <a:spcAft>
                          <a:spcPts val="0"/>
                        </a:spcAft>
                      </a:pPr>
                      <a:r>
                        <a:rPr lang="fr-FR" sz="1300" dirty="0">
                          <a:solidFill>
                            <a:schemeClr val="tx1"/>
                          </a:solidFill>
                          <a:effectLst/>
                        </a:rPr>
                        <a:t>30</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lnSpc>
                          <a:spcPct val="115000"/>
                        </a:lnSpc>
                        <a:spcAft>
                          <a:spcPts val="0"/>
                        </a:spcAft>
                      </a:pPr>
                      <a:r>
                        <a:rPr lang="fr-FR" sz="1300" dirty="0">
                          <a:solidFill>
                            <a:schemeClr val="tx1"/>
                          </a:solidFill>
                          <a:effectLst/>
                        </a:rPr>
                        <a:t>17</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lnSpc>
                          <a:spcPct val="115000"/>
                        </a:lnSpc>
                        <a:spcAft>
                          <a:spcPts val="0"/>
                        </a:spcAft>
                      </a:pPr>
                      <a:r>
                        <a:rPr lang="fr-FR" sz="1300" dirty="0">
                          <a:solidFill>
                            <a:schemeClr val="tx1"/>
                          </a:solidFill>
                          <a:effectLst/>
                        </a:rPr>
                        <a:t>15h00</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lnSpc>
                          <a:spcPct val="115000"/>
                        </a:lnSpc>
                        <a:spcAft>
                          <a:spcPts val="0"/>
                        </a:spcAft>
                      </a:pPr>
                      <a:r>
                        <a:rPr lang="fr-FR" sz="1300" dirty="0">
                          <a:solidFill>
                            <a:schemeClr val="tx1"/>
                          </a:solidFill>
                          <a:effectLst/>
                        </a:rPr>
                        <a:t>6h00</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lnSpc>
                          <a:spcPct val="115000"/>
                        </a:lnSpc>
                        <a:spcAft>
                          <a:spcPts val="0"/>
                        </a:spcAft>
                      </a:pPr>
                      <a:r>
                        <a:rPr lang="fr-FR" sz="1300" dirty="0">
                          <a:solidFill>
                            <a:schemeClr val="tx1"/>
                          </a:solidFill>
                          <a:effectLst/>
                        </a:rPr>
                        <a:t>4h00</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lnSpc>
                          <a:spcPct val="115000"/>
                        </a:lnSpc>
                        <a:spcAft>
                          <a:spcPts val="0"/>
                        </a:spcAft>
                      </a:pPr>
                      <a:r>
                        <a:rPr lang="fr-FR" sz="1300" dirty="0">
                          <a:solidFill>
                            <a:schemeClr val="tx1"/>
                          </a:solidFill>
                          <a:effectLst/>
                        </a:rPr>
                        <a:t>375h00</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lnSpc>
                          <a:spcPct val="115000"/>
                        </a:lnSpc>
                        <a:spcAft>
                          <a:spcPts val="0"/>
                        </a:spcAft>
                      </a:pPr>
                      <a:r>
                        <a:rPr lang="fr-FR" sz="1300" dirty="0">
                          <a:solidFill>
                            <a:schemeClr val="tx1"/>
                          </a:solidFill>
                          <a:effectLst/>
                        </a:rPr>
                        <a:t>375h00</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lnSpc>
                          <a:spcPct val="115000"/>
                        </a:lnSpc>
                        <a:spcAft>
                          <a:spcPts val="0"/>
                        </a:spcAft>
                      </a:pPr>
                      <a:r>
                        <a:rPr lang="fr-FR" sz="1300" dirty="0">
                          <a:solidFill>
                            <a:schemeClr val="tx1"/>
                          </a:solidFill>
                          <a:effectLst/>
                        </a:rPr>
                        <a:t> </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c>
                  <a:txBody>
                    <a:bodyPr/>
                    <a:lstStyle/>
                    <a:p>
                      <a:pPr algn="ctr">
                        <a:lnSpc>
                          <a:spcPct val="115000"/>
                        </a:lnSpc>
                        <a:spcAft>
                          <a:spcPts val="0"/>
                        </a:spcAft>
                      </a:pPr>
                      <a:r>
                        <a:rPr lang="fr-FR" sz="1300" dirty="0">
                          <a:solidFill>
                            <a:schemeClr val="tx1"/>
                          </a:solidFill>
                          <a:effectLst/>
                        </a:rPr>
                        <a:t> </a:t>
                      </a:r>
                      <a:endParaRPr lang="fr-FR" sz="13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7741" marR="7741" marT="0" marB="0" anchor="ctr"/>
                </a:tc>
              </a:tr>
            </a:tbl>
          </a:graphicData>
        </a:graphic>
      </p:graphicFrame>
    </p:spTree>
    <p:extLst>
      <p:ext uri="{BB962C8B-B14F-4D97-AF65-F5344CB8AC3E}">
        <p14:creationId xmlns:p14="http://schemas.microsoft.com/office/powerpoint/2010/main" val="4055381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545" y="217799"/>
            <a:ext cx="4115101" cy="369332"/>
          </a:xfrm>
          <a:prstGeom prst="rect">
            <a:avLst/>
          </a:prstGeom>
        </p:spPr>
        <p:txBody>
          <a:bodyPr wrap="none">
            <a:spAutoFit/>
          </a:bodyPr>
          <a:lstStyle/>
          <a:p>
            <a:pPr>
              <a:spcAft>
                <a:spcPts val="600"/>
              </a:spcAft>
            </a:pPr>
            <a:r>
              <a:rPr lang="fr-FR" b="1" u="heavy" dirty="0" smtClean="0">
                <a:solidFill>
                  <a:srgbClr val="000000"/>
                </a:solidFill>
                <a:effectLst/>
                <a:uFill>
                  <a:solidFill>
                    <a:srgbClr val="F79646"/>
                  </a:solidFill>
                </a:uFill>
                <a:latin typeface="Cambria" panose="02040503050406030204" pitchFamily="18" charset="0"/>
                <a:ea typeface="Calibri" panose="020F0502020204030204" pitchFamily="34" charset="0"/>
                <a:cs typeface="Calibri" panose="020F0502020204030204" pitchFamily="34" charset="0"/>
              </a:rPr>
              <a:t>Semestre 3 : Construction mécanique</a:t>
            </a:r>
            <a:endParaRPr lang="fr-FR" dirty="0">
              <a:effectLst/>
              <a:latin typeface="Times New Roman" panose="02020603050405020304" pitchFamily="18" charset="0"/>
              <a:ea typeface="SimSun" panose="02010600030101010101" pitchFamily="2" charset="-122"/>
            </a:endParaRPr>
          </a:p>
        </p:txBody>
      </p:sp>
      <p:graphicFrame>
        <p:nvGraphicFramePr>
          <p:cNvPr id="3" name="Tableau 2"/>
          <p:cNvGraphicFramePr>
            <a:graphicFrameLocks noGrp="1"/>
          </p:cNvGraphicFramePr>
          <p:nvPr>
            <p:extLst>
              <p:ext uri="{D42A27DB-BD31-4B8C-83A1-F6EECF244321}">
                <p14:modId xmlns:p14="http://schemas.microsoft.com/office/powerpoint/2010/main" val="2137022697"/>
              </p:ext>
            </p:extLst>
          </p:nvPr>
        </p:nvGraphicFramePr>
        <p:xfrm>
          <a:off x="412126" y="991675"/>
          <a:ext cx="11423558" cy="6240501"/>
        </p:xfrm>
        <a:graphic>
          <a:graphicData uri="http://schemas.openxmlformats.org/drawingml/2006/table">
            <a:tbl>
              <a:tblPr firstRow="1" firstCol="1" bandRow="1">
                <a:tableStyleId>{5C22544A-7EE6-4342-B048-85BDC9FD1C3A}</a:tableStyleId>
              </a:tblPr>
              <a:tblGrid>
                <a:gridCol w="1738646"/>
                <a:gridCol w="2410590"/>
                <a:gridCol w="760098"/>
                <a:gridCol w="675143"/>
                <a:gridCol w="675143"/>
                <a:gridCol w="579014"/>
                <a:gridCol w="669747"/>
                <a:gridCol w="1262130"/>
                <a:gridCol w="1184856"/>
                <a:gridCol w="862884"/>
                <a:gridCol w="605307"/>
              </a:tblGrid>
              <a:tr h="671220">
                <a:tc rowSpan="2">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Unité d'enseignement</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Matières</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rowSpan="2">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Crédits</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rowSpan="2">
                  <a:txBody>
                    <a:bodyPr/>
                    <a:lstStyle/>
                    <a:p>
                      <a:pPr marL="71755" marR="71755"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Coefficient</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vert="vert270" anchor="ctr">
                    <a:solidFill>
                      <a:schemeClr val="accent2"/>
                    </a:solidFill>
                  </a:tcPr>
                </a:tc>
                <a:tc gridSpan="3">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Volume horaire hebdomadaire</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hMerge="1">
                  <a:txBody>
                    <a:bodyPr/>
                    <a:lstStyle/>
                    <a:p>
                      <a:endParaRPr lang="fr-FR"/>
                    </a:p>
                  </a:txBody>
                  <a:tcPr/>
                </a:tc>
                <a:tc hMerge="1">
                  <a:txBody>
                    <a:bodyPr/>
                    <a:lstStyle/>
                    <a:p>
                      <a:endParaRPr lang="fr-FR"/>
                    </a:p>
                  </a:txBody>
                  <a:tcPr/>
                </a:tc>
                <a:tc rowSpan="2">
                  <a:txBody>
                    <a:bodyPr/>
                    <a:lstStyle/>
                    <a:p>
                      <a:pPr algn="ct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Volume Horaire Semestriel</a:t>
                      </a:r>
                    </a:p>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(15 semaines)</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rowSpan="2">
                  <a:txBody>
                    <a:bodyPr/>
                    <a:lstStyle/>
                    <a:p>
                      <a:pPr algn="ct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Travail Complémentaire</a:t>
                      </a:r>
                    </a:p>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en Consultation            (15 semaines)</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gridSpan="2">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Mode d’évaluation</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hMerge="1">
                  <a:txBody>
                    <a:bodyPr/>
                    <a:lstStyle/>
                    <a:p>
                      <a:endParaRPr lang="fr-FR"/>
                    </a:p>
                  </a:txBody>
                  <a:tcPr/>
                </a:tc>
              </a:tr>
              <a:tr h="1526237">
                <a:tc vMerge="1">
                  <a:txBody>
                    <a:bodyPr/>
                    <a:lstStyle/>
                    <a:p>
                      <a:endParaRPr lang="fr-FR"/>
                    </a:p>
                  </a:txBody>
                  <a:tcPr/>
                </a:tc>
                <a:tc>
                  <a:txBody>
                    <a:bodyPr/>
                    <a:lstStyle/>
                    <a:p>
                      <a:pPr algn="ct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Intitulé</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lumMod val="60000"/>
                        <a:lumOff val="40000"/>
                      </a:schemeClr>
                    </a:solidFill>
                  </a:tcPr>
                </a:tc>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Cours</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lumMod val="60000"/>
                        <a:lumOff val="40000"/>
                      </a:schemeClr>
                    </a:solidFill>
                  </a:tcPr>
                </a:tc>
                <a:tc>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TD</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lumMod val="60000"/>
                        <a:lumOff val="40000"/>
                      </a:schemeClr>
                    </a:solidFill>
                  </a:tcPr>
                </a:tc>
                <a:tc>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TP</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lumMod val="60000"/>
                        <a:lumOff val="40000"/>
                      </a:schemeClr>
                    </a:solidFill>
                  </a:tcPr>
                </a:tc>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Contrôle Continu</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lumMod val="60000"/>
                        <a:lumOff val="40000"/>
                      </a:schemeClr>
                    </a:solidFill>
                  </a:tcPr>
                </a:tc>
                <a:tc>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Examen</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lumMod val="60000"/>
                        <a:lumOff val="40000"/>
                      </a:schemeClr>
                    </a:solidFill>
                  </a:tcPr>
                </a:tc>
              </a:tr>
              <a:tr h="229298">
                <a:tc rowSpan="3">
                  <a:txBody>
                    <a:bodyPr/>
                    <a:lstStyle/>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UE Fondamentale</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Code : UEF 2.1.1</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Crédits : 10</a:t>
                      </a:r>
                    </a:p>
                    <a:p>
                      <a:pP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Coefficients : 5</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a:txBody>
                    <a:bodyPr/>
                    <a:lstStyle/>
                    <a:p>
                      <a:r>
                        <a:rPr lang="fr-FR" sz="1200">
                          <a:solidFill>
                            <a:schemeClr val="tx1"/>
                          </a:solidFill>
                          <a:effectLst/>
                          <a:latin typeface="Times New Roman" panose="02020603050405020304" pitchFamily="18" charset="0"/>
                          <a:cs typeface="Times New Roman" panose="02020603050405020304" pitchFamily="18" charset="0"/>
                        </a:rPr>
                        <a:t>Matériaux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45h00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55h00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60%</a:t>
                      </a:r>
                    </a:p>
                  </a:txBody>
                  <a:tcPr marL="26816" marR="26816" marT="0" marB="0" anchor="ctr"/>
                </a:tc>
              </a:tr>
              <a:tr h="229298">
                <a:tc vMerge="1">
                  <a:txBody>
                    <a:bodyPr/>
                    <a:lstStyle/>
                    <a:p>
                      <a:endParaRPr lang="fr-FR"/>
                    </a:p>
                  </a:txBody>
                  <a:tcPr/>
                </a:tc>
                <a:tc>
                  <a:txBody>
                    <a:bodyPr/>
                    <a:lstStyle/>
                    <a:p>
                      <a:r>
                        <a:rPr lang="fr-FR" sz="1200">
                          <a:solidFill>
                            <a:schemeClr val="tx1"/>
                          </a:solidFill>
                          <a:effectLst/>
                          <a:latin typeface="Times New Roman" panose="02020603050405020304" pitchFamily="18" charset="0"/>
                          <a:cs typeface="Times New Roman" panose="02020603050405020304" pitchFamily="18" charset="0"/>
                        </a:rPr>
                        <a:t>Dynamique des machines tournantes</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45h00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55h00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60%</a:t>
                      </a:r>
                    </a:p>
                  </a:txBody>
                  <a:tcPr marL="26816" marR="26816" marT="0" marB="0" anchor="ctr"/>
                </a:tc>
              </a:tr>
              <a:tr h="229298">
                <a:tc vMerge="1">
                  <a:txBody>
                    <a:bodyPr/>
                    <a:lstStyle/>
                    <a:p>
                      <a:endParaRPr lang="fr-FR"/>
                    </a:p>
                  </a:txBody>
                  <a:tcPr/>
                </a:tc>
                <a:tc>
                  <a:txBody>
                    <a:bodyPr/>
                    <a:lstStyle/>
                    <a:p>
                      <a:r>
                        <a:rPr lang="fr-LU" sz="1200">
                          <a:solidFill>
                            <a:schemeClr val="tx1"/>
                          </a:solidFill>
                          <a:effectLst/>
                          <a:latin typeface="Times New Roman" panose="02020603050405020304" pitchFamily="18" charset="0"/>
                          <a:cs typeface="Times New Roman" panose="02020603050405020304" pitchFamily="18" charset="0"/>
                        </a:rPr>
                        <a:t>Charpente métallique</a:t>
                      </a:r>
                      <a:endParaRPr lang="fr-FR" sz="1200">
                        <a:solidFill>
                          <a:schemeClr val="tx1"/>
                        </a:solidFill>
                        <a:effectLst/>
                        <a:latin typeface="Times New Roman" panose="02020603050405020304" pitchFamily="18" charset="0"/>
                        <a:cs typeface="Times New Roman" panose="02020603050405020304" pitchFamily="18" charset="0"/>
                      </a:endParaRP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endParaRPr lang="fr-FR" sz="1200">
                        <a:solidFill>
                          <a:schemeClr val="tx1"/>
                        </a:solidFill>
                        <a:effectLst/>
                        <a:latin typeface="Times New Roman" panose="02020603050405020304" pitchFamily="18" charset="0"/>
                        <a:cs typeface="Times New Roman" panose="02020603050405020304" pitchFamily="18" charset="0"/>
                      </a:endParaRP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22h30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27h30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60%</a:t>
                      </a:r>
                    </a:p>
                  </a:txBody>
                  <a:tcPr marL="26816" marR="26816" marT="0" marB="0" anchor="ctr"/>
                </a:tc>
              </a:tr>
              <a:tr h="229298">
                <a:tc rowSpan="2">
                  <a:txBody>
                    <a:bodyPr/>
                    <a:lstStyle/>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UE Fondamentale</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Code : UEF 2.1.2</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Crédits : 8</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Coefficients : 4</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a:txBody>
                    <a:bodyPr/>
                    <a:lstStyle/>
                    <a:p>
                      <a:r>
                        <a:rPr lang="fr-FR" sz="1200">
                          <a:solidFill>
                            <a:schemeClr val="tx1"/>
                          </a:solidFill>
                          <a:effectLst/>
                          <a:latin typeface="Times New Roman" panose="02020603050405020304" pitchFamily="18" charset="0"/>
                          <a:cs typeface="Times New Roman" panose="02020603050405020304" pitchFamily="18" charset="0"/>
                        </a:rPr>
                        <a:t>Matériaux composites</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45h00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55h00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60%</a:t>
                      </a:r>
                    </a:p>
                  </a:txBody>
                  <a:tcPr marL="26816" marR="26816" marT="0" marB="0" anchor="ctr"/>
                </a:tc>
              </a:tr>
              <a:tr h="229298">
                <a:tc vMerge="1">
                  <a:txBody>
                    <a:bodyPr/>
                    <a:lstStyle/>
                    <a:p>
                      <a:endParaRPr lang="fr-FR"/>
                    </a:p>
                  </a:txBody>
                  <a:tcPr/>
                </a:tc>
                <a:tc>
                  <a:txBody>
                    <a:bodyPr/>
                    <a:lstStyle/>
                    <a:p>
                      <a:r>
                        <a:rPr lang="fr-FR" sz="1200">
                          <a:solidFill>
                            <a:schemeClr val="tx1"/>
                          </a:solidFill>
                          <a:effectLst/>
                          <a:latin typeface="Times New Roman" panose="02020603050405020304" pitchFamily="18" charset="0"/>
                          <a:cs typeface="Times New Roman" panose="02020603050405020304" pitchFamily="18" charset="0"/>
                        </a:rPr>
                        <a:t>Mécanique de la rupture et fatigue</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45h00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55h00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60%</a:t>
                      </a:r>
                    </a:p>
                  </a:txBody>
                  <a:tcPr marL="26816" marR="26816" marT="0" marB="0" anchor="ctr"/>
                </a:tc>
              </a:tr>
              <a:tr h="229298">
                <a:tc rowSpan="3">
                  <a:txBody>
                    <a:bodyPr/>
                    <a:lstStyle/>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UE Méthodologique</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Code : UEM 2.1</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Crédits : 9</a:t>
                      </a:r>
                    </a:p>
                    <a:p>
                      <a:pP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Coefficients : 5</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solidFill>
                      <a:schemeClr val="accent2"/>
                    </a:solidFill>
                  </a:tcPr>
                </a:tc>
                <a:tc>
                  <a:txBody>
                    <a:bodyPr/>
                    <a:lstStyle/>
                    <a:p>
                      <a:r>
                        <a:rPr lang="fr-FR" sz="1200">
                          <a:solidFill>
                            <a:schemeClr val="tx1"/>
                          </a:solidFill>
                          <a:effectLst/>
                          <a:latin typeface="Times New Roman" panose="02020603050405020304" pitchFamily="18" charset="0"/>
                          <a:cs typeface="Times New Roman" panose="02020603050405020304" pitchFamily="18" charset="0"/>
                        </a:rPr>
                        <a:t>Bureau des Méthodes</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45h00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55h00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40%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60%</a:t>
                      </a:r>
                    </a:p>
                  </a:txBody>
                  <a:tcPr marL="26816" marR="26816" marT="0" marB="0" anchor="ctr"/>
                </a:tc>
              </a:tr>
              <a:tr h="229298">
                <a:tc vMerge="1">
                  <a:txBody>
                    <a:bodyPr/>
                    <a:lstStyle/>
                    <a:p>
                      <a:endParaRPr lang="fr-FR"/>
                    </a:p>
                  </a:txBody>
                  <a:tcPr/>
                </a:tc>
                <a:tc>
                  <a:txBody>
                    <a:bodyPr/>
                    <a:lstStyle/>
                    <a:p>
                      <a:r>
                        <a:rPr lang="fr-FR" sz="1200">
                          <a:solidFill>
                            <a:schemeClr val="tx1"/>
                          </a:solidFill>
                          <a:effectLst/>
                          <a:latin typeface="Times New Roman" panose="02020603050405020304" pitchFamily="18" charset="0"/>
                          <a:cs typeface="Times New Roman" panose="02020603050405020304" pitchFamily="18" charset="0"/>
                        </a:rPr>
                        <a:t>Turbomachines</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1h00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37h30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37h30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40%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60%</a:t>
                      </a:r>
                    </a:p>
                  </a:txBody>
                  <a:tcPr marL="26816" marR="26816" marT="0" marB="0" anchor="ctr"/>
                </a:tc>
              </a:tr>
              <a:tr h="305732">
                <a:tc vMerge="1">
                  <a:txBody>
                    <a:bodyPr/>
                    <a:lstStyle/>
                    <a:p>
                      <a:endParaRPr lang="fr-FR"/>
                    </a:p>
                  </a:txBody>
                  <a:tcPr/>
                </a:tc>
                <a:tc>
                  <a:txBody>
                    <a:bodyPr/>
                    <a:lstStyle/>
                    <a:p>
                      <a:r>
                        <a:rPr lang="fr-FR" sz="1200">
                          <a:solidFill>
                            <a:schemeClr val="tx1"/>
                          </a:solidFill>
                          <a:effectLst/>
                          <a:latin typeface="Times New Roman" panose="02020603050405020304" pitchFamily="18" charset="0"/>
                          <a:cs typeface="Times New Roman" panose="02020603050405020304" pitchFamily="18" charset="0"/>
                        </a:rPr>
                        <a:t>Logiciels de simulation numérique en mécanique</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a:t>
                      </a:r>
                    </a:p>
                  </a:txBody>
                  <a:tcPr marL="26816" marR="26816" marT="0" marB="0" anchor="ctr"/>
                </a:tc>
                <a:tc>
                  <a:txBody>
                    <a:bodyPr/>
                    <a:lstStyle/>
                    <a:p>
                      <a:endParaRPr lang="fr-FR" sz="1200">
                        <a:solidFill>
                          <a:schemeClr val="tx1"/>
                        </a:solidFill>
                        <a:effectLst/>
                        <a:latin typeface="Times New Roman" panose="02020603050405020304" pitchFamily="18" charset="0"/>
                        <a:cs typeface="Times New Roman" panose="02020603050405020304" pitchFamily="18" charset="0"/>
                      </a:endParaRP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22h30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27h30</a:t>
                      </a:r>
                    </a:p>
                  </a:txBody>
                  <a:tcPr marL="26816" marR="26816" marT="0" marB="0" anchor="ctr"/>
                </a:tc>
                <a:tc>
                  <a:txBody>
                    <a:bodyPr/>
                    <a:lstStyle/>
                    <a:p>
                      <a:endParaRPr lang="fr-FR" sz="1200" dirty="0">
                        <a:solidFill>
                          <a:schemeClr val="tx1"/>
                        </a:solidFill>
                        <a:effectLst/>
                        <a:latin typeface="Times New Roman" panose="02020603050405020304" pitchFamily="18" charset="0"/>
                        <a:cs typeface="Times New Roman" panose="02020603050405020304" pitchFamily="18" charset="0"/>
                      </a:endParaRP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100%</a:t>
                      </a:r>
                    </a:p>
                  </a:txBody>
                  <a:tcPr marL="26816" marR="26816" marT="0" marB="0" anchor="ctr"/>
                </a:tc>
              </a:tr>
              <a:tr h="305732">
                <a:tc rowSpan="2">
                  <a:txBody>
                    <a:bodyPr/>
                    <a:lstStyle/>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UE Découverte</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Code : UED 2.1</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Crédits : 2</a:t>
                      </a:r>
                    </a:p>
                    <a:p>
                      <a:pP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Coefficients : 2</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solidFill>
                      <a:schemeClr val="accent2"/>
                    </a:solidFill>
                  </a:tcPr>
                </a:tc>
                <a:tc>
                  <a:txBody>
                    <a:bodyPr/>
                    <a:lstStyle/>
                    <a:p>
                      <a:pPr>
                        <a:spcAft>
                          <a:spcPts val="0"/>
                        </a:spcAft>
                      </a:pPr>
                      <a:r>
                        <a:rPr lang="fr-FR" sz="1200">
                          <a:solidFill>
                            <a:schemeClr val="tx1"/>
                          </a:solidFill>
                          <a:effectLst/>
                          <a:latin typeface="Times New Roman" panose="02020603050405020304" pitchFamily="18" charset="0"/>
                          <a:cs typeface="Times New Roman" panose="02020603050405020304" pitchFamily="18" charset="0"/>
                        </a:rPr>
                        <a:t>Panier au choix</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22h30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02h30</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100%</a:t>
                      </a:r>
                    </a:p>
                  </a:txBody>
                  <a:tcPr marL="26816" marR="26816" marT="0" marB="0" anchor="ctr"/>
                </a:tc>
              </a:tr>
              <a:tr h="305732">
                <a:tc vMerge="1">
                  <a:txBody>
                    <a:bodyPr/>
                    <a:lstStyle/>
                    <a:p>
                      <a:endParaRPr lang="fr-FR"/>
                    </a:p>
                  </a:txBody>
                  <a:tcPr/>
                </a:tc>
                <a:tc>
                  <a:txBody>
                    <a:bodyPr/>
                    <a:lstStyle/>
                    <a:p>
                      <a:pPr>
                        <a:spcAft>
                          <a:spcPts val="0"/>
                        </a:spcAft>
                      </a:pPr>
                      <a:r>
                        <a:rPr lang="fr-FR" sz="1200">
                          <a:solidFill>
                            <a:schemeClr val="tx1"/>
                          </a:solidFill>
                          <a:effectLst/>
                          <a:latin typeface="Times New Roman" panose="02020603050405020304" pitchFamily="18" charset="0"/>
                          <a:cs typeface="Times New Roman" panose="02020603050405020304" pitchFamily="18" charset="0"/>
                        </a:rPr>
                        <a:t>Panier au choix</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22h30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02h30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100%</a:t>
                      </a:r>
                    </a:p>
                  </a:txBody>
                  <a:tcPr marL="26816" marR="26816" marT="0" marB="0" anchor="ctr"/>
                </a:tc>
              </a:tr>
              <a:tr h="362290">
                <a:tc>
                  <a:txBody>
                    <a:bodyPr/>
                    <a:lstStyle/>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UE Transversale</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Code : UET 2.1</a:t>
                      </a:r>
                    </a:p>
                    <a:p>
                      <a:pPr>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Crédits : 1</a:t>
                      </a:r>
                    </a:p>
                    <a:p>
                      <a:pP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Coefficients : 1</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solidFill>
                      <a:schemeClr val="accent2"/>
                    </a:solidFill>
                  </a:tcPr>
                </a:tc>
                <a:tc>
                  <a:txBody>
                    <a:bodyPr/>
                    <a:lstStyle/>
                    <a:p>
                      <a:pP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Recherche documentaire et conception de mémoire</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1h30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22h30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02h30</a:t>
                      </a:r>
                    </a:p>
                  </a:txBody>
                  <a:tcPr marL="26816" marR="26816" marT="0" marB="0" anchor="ctr"/>
                </a:tc>
                <a:tc>
                  <a:txBody>
                    <a:bodyPr/>
                    <a:lstStyle/>
                    <a:p>
                      <a:pPr algn="ctr"/>
                      <a:r>
                        <a:rPr lang="fr-FR" sz="1200">
                          <a:solidFill>
                            <a:schemeClr val="tx1"/>
                          </a:solidFill>
                          <a:effectLst/>
                          <a:latin typeface="Times New Roman" panose="02020603050405020304" pitchFamily="18" charset="0"/>
                          <a:cs typeface="Times New Roman" panose="02020603050405020304" pitchFamily="18" charset="0"/>
                        </a:rPr>
                        <a:t> </a:t>
                      </a:r>
                    </a:p>
                  </a:txBody>
                  <a:tcPr marL="26816" marR="26816" marT="0" marB="0" anchor="ctr"/>
                </a:tc>
                <a:tc>
                  <a:txBody>
                    <a:bodyPr/>
                    <a:lstStyle/>
                    <a:p>
                      <a:pPr algn="ctr"/>
                      <a:r>
                        <a:rPr lang="fr-FR" sz="1200" dirty="0">
                          <a:solidFill>
                            <a:schemeClr val="tx1"/>
                          </a:solidFill>
                          <a:effectLst/>
                          <a:latin typeface="Times New Roman" panose="02020603050405020304" pitchFamily="18" charset="0"/>
                          <a:cs typeface="Times New Roman" panose="02020603050405020304" pitchFamily="18" charset="0"/>
                        </a:rPr>
                        <a:t>100%</a:t>
                      </a:r>
                    </a:p>
                  </a:txBody>
                  <a:tcPr marL="26816" marR="26816" marT="0" marB="0" anchor="ctr"/>
                </a:tc>
              </a:tr>
              <a:tr h="95889">
                <a:tc>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Total semestre 3</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solidFill>
                      <a:schemeClr val="accent2"/>
                    </a:solidFill>
                  </a:tcPr>
                </a:tc>
                <a:tc>
                  <a:txBody>
                    <a:bodyPr/>
                    <a:lstStyle/>
                    <a:p>
                      <a:pP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 </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30</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17</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15h00</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6h00</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4h00</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375h00</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375h00</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lnSpc>
                          <a:spcPct val="115000"/>
                        </a:lnSpc>
                        <a:spcAft>
                          <a:spcPts val="0"/>
                        </a:spcAft>
                      </a:pPr>
                      <a:r>
                        <a:rPr lang="fr-FR" sz="1200">
                          <a:solidFill>
                            <a:schemeClr val="tx1"/>
                          </a:solidFill>
                          <a:effectLst/>
                          <a:latin typeface="Times New Roman" panose="02020603050405020304" pitchFamily="18" charset="0"/>
                          <a:cs typeface="Times New Roman" panose="02020603050405020304" pitchFamily="18" charset="0"/>
                        </a:rPr>
                        <a:t> </a:t>
                      </a:r>
                      <a:endParaRPr lang="fr-FR" sz="120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c>
                  <a:txBody>
                    <a:bodyPr/>
                    <a:lstStyle/>
                    <a:p>
                      <a:pPr algn="ctr">
                        <a:lnSpc>
                          <a:spcPct val="115000"/>
                        </a:lnSpc>
                        <a:spcAft>
                          <a:spcPts val="0"/>
                        </a:spcAft>
                      </a:pPr>
                      <a:r>
                        <a:rPr lang="fr-FR" sz="1200" dirty="0">
                          <a:solidFill>
                            <a:schemeClr val="tx1"/>
                          </a:solidFill>
                          <a:effectLst/>
                          <a:latin typeface="Times New Roman" panose="02020603050405020304" pitchFamily="18" charset="0"/>
                          <a:cs typeface="Times New Roman" panose="02020603050405020304" pitchFamily="18" charset="0"/>
                        </a:rPr>
                        <a:t> </a:t>
                      </a:r>
                      <a:endParaRPr lang="fr-FR" sz="12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26816" marR="26816" marT="0" marB="0" anchor="ctr"/>
                </a:tc>
              </a:tr>
            </a:tbl>
          </a:graphicData>
        </a:graphic>
      </p:graphicFrame>
    </p:spTree>
    <p:extLst>
      <p:ext uri="{BB962C8B-B14F-4D97-AF65-F5344CB8AC3E}">
        <p14:creationId xmlns:p14="http://schemas.microsoft.com/office/powerpoint/2010/main" val="1803175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Rot="1" noChangeArrowheads="1"/>
          </p:cNvSpPr>
          <p:nvPr/>
        </p:nvSpPr>
        <p:spPr>
          <a:xfrm>
            <a:off x="2813538" y="495716"/>
            <a:ext cx="7596188" cy="6859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altLang="ko-KR"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굴림" charset="-127"/>
                <a:cs typeface="Times New Roman" panose="02020603050405020304" pitchFamily="18" charset="0"/>
              </a:rPr>
              <a:t>Débouchés du Master C.M </a:t>
            </a:r>
            <a:endParaRPr lang="fr-FR" altLang="fr-FR"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ZoneTexte 3"/>
          <p:cNvSpPr txBox="1"/>
          <p:nvPr/>
        </p:nvSpPr>
        <p:spPr>
          <a:xfrm>
            <a:off x="365761" y="1589649"/>
            <a:ext cx="11268221" cy="4524315"/>
          </a:xfrm>
          <a:prstGeom prst="rect">
            <a:avLst/>
          </a:prstGeom>
          <a:noFill/>
        </p:spPr>
        <p:txBody>
          <a:bodyPr wrap="square" rtlCol="0">
            <a:spAutoFit/>
          </a:bodyPr>
          <a:lstStyle/>
          <a:p>
            <a:pPr algn="just">
              <a:lnSpc>
                <a:spcPct val="150000"/>
              </a:lnSpc>
            </a:pPr>
            <a:r>
              <a:rPr lang="fr-FR" sz="2400" dirty="0" smtClean="0"/>
              <a:t>Les diplômés en construction mécanique peuvent occuper plusieurs postes dans le secteur industriel comme :</a:t>
            </a:r>
          </a:p>
          <a:p>
            <a:pPr marL="342900" indent="-342900" algn="just">
              <a:lnSpc>
                <a:spcPct val="150000"/>
              </a:lnSpc>
              <a:buFont typeface="+mj-lt"/>
              <a:buAutoNum type="arabicPeriod"/>
            </a:pPr>
            <a:r>
              <a:rPr lang="fr-FR" sz="2400" dirty="0" smtClean="0"/>
              <a:t>Ingénieur d’études (bureaux d’études, bureaux de méthodes)</a:t>
            </a:r>
          </a:p>
          <a:p>
            <a:pPr marL="342900" indent="-342900" algn="just">
              <a:lnSpc>
                <a:spcPct val="150000"/>
              </a:lnSpc>
              <a:buFont typeface="+mj-lt"/>
              <a:buAutoNum type="arabicPeriod"/>
            </a:pPr>
            <a:r>
              <a:rPr lang="fr-FR" sz="2400" dirty="0" smtClean="0"/>
              <a:t>Chef de service (chef de section, chef de secteur, chef  de service, chef de département …</a:t>
            </a:r>
            <a:r>
              <a:rPr lang="fr-FR" sz="2400" dirty="0" err="1" smtClean="0"/>
              <a:t>etc</a:t>
            </a:r>
            <a:endParaRPr lang="fr-FR" sz="2400" dirty="0" smtClean="0"/>
          </a:p>
          <a:p>
            <a:pPr marL="342900" indent="-342900" algn="just">
              <a:lnSpc>
                <a:spcPct val="150000"/>
              </a:lnSpc>
              <a:buFont typeface="+mj-lt"/>
              <a:buAutoNum type="arabicPeriod"/>
            </a:pPr>
            <a:r>
              <a:rPr lang="fr-FR" sz="2400" dirty="0" smtClean="0"/>
              <a:t>responsable de Gestion des stocks et ordonnément de la production</a:t>
            </a:r>
          </a:p>
          <a:p>
            <a:pPr marL="342900" indent="-342900" algn="just">
              <a:lnSpc>
                <a:spcPct val="150000"/>
              </a:lnSpc>
              <a:buFont typeface="+mj-lt"/>
              <a:buAutoNum type="arabicPeriod"/>
            </a:pPr>
            <a:r>
              <a:rPr lang="fr-FR" sz="2400" dirty="0" smtClean="0"/>
              <a:t>Chef de projet (lancement et suivi de nouveau produit …..</a:t>
            </a:r>
          </a:p>
          <a:p>
            <a:pPr marL="342900" indent="-342900" algn="just">
              <a:lnSpc>
                <a:spcPct val="150000"/>
              </a:lnSpc>
              <a:buFont typeface="+mj-lt"/>
              <a:buAutoNum type="arabicPeriod"/>
            </a:pPr>
            <a:r>
              <a:rPr lang="fr-FR" sz="2400" smtClean="0"/>
              <a:t>Lancer </a:t>
            </a:r>
            <a:r>
              <a:rPr lang="fr-FR" sz="2400" dirty="0" smtClean="0"/>
              <a:t>d’un projet individuel.</a:t>
            </a:r>
          </a:p>
        </p:txBody>
      </p:sp>
    </p:spTree>
    <p:extLst>
      <p:ext uri="{BB962C8B-B14F-4D97-AF65-F5344CB8AC3E}">
        <p14:creationId xmlns:p14="http://schemas.microsoft.com/office/powerpoint/2010/main" val="118000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731202055"/>
              </p:ext>
            </p:extLst>
          </p:nvPr>
        </p:nvGraphicFramePr>
        <p:xfrm>
          <a:off x="131424" y="123953"/>
          <a:ext cx="11858808" cy="1055123"/>
        </p:xfrm>
        <a:graphic>
          <a:graphicData uri="http://schemas.openxmlformats.org/drawingml/2006/table">
            <a:tbl>
              <a:tblPr firstRow="1" firstCol="1" bandRow="1">
                <a:tableStyleId>{5C22544A-7EE6-4342-B048-85BDC9FD1C3A}</a:tableStyleId>
              </a:tblPr>
              <a:tblGrid>
                <a:gridCol w="1553387"/>
                <a:gridCol w="8924095"/>
                <a:gridCol w="1381326"/>
              </a:tblGrid>
              <a:tr h="1055123">
                <a:tc>
                  <a:txBody>
                    <a:bodyPr/>
                    <a:lstStyle/>
                    <a:p>
                      <a:pPr>
                        <a:lnSpc>
                          <a:spcPct val="115000"/>
                        </a:lnSpc>
                        <a:spcAft>
                          <a:spcPts val="0"/>
                        </a:spcAft>
                      </a:pPr>
                      <a:endParaRPr lang="fr-FR" sz="1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228600" indent="-114300" algn="ctr">
                        <a:lnSpc>
                          <a:spcPct val="115000"/>
                        </a:lnSpc>
                        <a:spcAft>
                          <a:spcPts val="0"/>
                        </a:spcAft>
                      </a:pPr>
                      <a:r>
                        <a:rPr lang="ar-SA" sz="1200" dirty="0">
                          <a:effectLst/>
                        </a:rPr>
                        <a:t>الجمهورية الجزائرية الديمقراطية الشعبية</a:t>
                      </a:r>
                      <a:r>
                        <a:rPr lang="fr-FR" sz="900" dirty="0">
                          <a:effectLst/>
                        </a:rPr>
                        <a:t>République Algérienne Démocratique et Populaire</a:t>
                      </a:r>
                      <a:endParaRPr lang="fr-FR" sz="1200" dirty="0">
                        <a:effectLst/>
                      </a:endParaRPr>
                    </a:p>
                    <a:p>
                      <a:pPr marL="228600" indent="-114300" algn="ctr">
                        <a:lnSpc>
                          <a:spcPct val="115000"/>
                        </a:lnSpc>
                        <a:spcAft>
                          <a:spcPts val="0"/>
                        </a:spcAft>
                      </a:pPr>
                      <a:r>
                        <a:rPr lang="ar-SA" sz="1200" dirty="0">
                          <a:effectLst/>
                        </a:rPr>
                        <a:t>وزارة التعليم العالي والبحث العلمي</a:t>
                      </a:r>
                      <a:endParaRPr lang="fr-FR" sz="1200" dirty="0">
                        <a:effectLst/>
                      </a:endParaRPr>
                    </a:p>
                    <a:p>
                      <a:pPr marL="228600" indent="-114300" algn="ctr">
                        <a:lnSpc>
                          <a:spcPct val="115000"/>
                        </a:lnSpc>
                        <a:spcAft>
                          <a:spcPts val="0"/>
                        </a:spcAft>
                      </a:pPr>
                      <a:r>
                        <a:rPr lang="fr-FR" sz="900" dirty="0">
                          <a:effectLst/>
                        </a:rPr>
                        <a:t>Ministère de l'Enseignement Supérieur et de la Recherche Scientifique</a:t>
                      </a:r>
                      <a:endParaRPr lang="fr-FR" sz="1200" dirty="0">
                        <a:effectLst/>
                      </a:endParaRPr>
                    </a:p>
                    <a:p>
                      <a:pPr marL="228600" indent="-114300" algn="ctr">
                        <a:lnSpc>
                          <a:spcPct val="115000"/>
                        </a:lnSpc>
                        <a:spcAft>
                          <a:spcPts val="0"/>
                        </a:spcAft>
                      </a:pPr>
                      <a:r>
                        <a:rPr lang="ar-SA" sz="1100" dirty="0">
                          <a:effectLst/>
                        </a:rPr>
                        <a:t>اللجنة البيداغوجية الوطنية لميدان العلوم و التكنولوجيا</a:t>
                      </a:r>
                      <a:endParaRPr lang="fr-FR" sz="1200" dirty="0">
                        <a:effectLst/>
                      </a:endParaRPr>
                    </a:p>
                    <a:p>
                      <a:pPr marL="228600" indent="-114300" algn="ctr">
                        <a:lnSpc>
                          <a:spcPct val="115000"/>
                        </a:lnSpc>
                        <a:spcAft>
                          <a:spcPts val="0"/>
                        </a:spcAft>
                      </a:pPr>
                      <a:r>
                        <a:rPr lang="fr-FR" sz="900" dirty="0">
                          <a:effectLst/>
                        </a:rPr>
                        <a:t>Comité Pédagogique National du domaine Sciences et Technologies</a:t>
                      </a:r>
                      <a:endParaRPr lang="fr-FR" sz="12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algn="r">
                        <a:lnSpc>
                          <a:spcPct val="115000"/>
                        </a:lnSpc>
                        <a:spcAft>
                          <a:spcPts val="0"/>
                        </a:spcAft>
                      </a:pPr>
                      <a:endParaRPr lang="fr-FR" sz="10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r>
            </a:tbl>
          </a:graphicData>
        </a:graphic>
      </p:graphicFrame>
      <p:graphicFrame>
        <p:nvGraphicFramePr>
          <p:cNvPr id="3" name="Objet 2"/>
          <p:cNvGraphicFramePr>
            <a:graphicFrameLocks noChangeAspect="1"/>
          </p:cNvGraphicFramePr>
          <p:nvPr>
            <p:extLst>
              <p:ext uri="{D42A27DB-BD31-4B8C-83A1-F6EECF244321}">
                <p14:modId xmlns:p14="http://schemas.microsoft.com/office/powerpoint/2010/main" val="1769408374"/>
              </p:ext>
            </p:extLst>
          </p:nvPr>
        </p:nvGraphicFramePr>
        <p:xfrm>
          <a:off x="131741" y="124049"/>
          <a:ext cx="1273055" cy="891512"/>
        </p:xfrm>
        <a:graphic>
          <a:graphicData uri="http://schemas.openxmlformats.org/presentationml/2006/ole">
            <mc:AlternateContent xmlns:mc="http://schemas.openxmlformats.org/markup-compatibility/2006">
              <mc:Choice xmlns:v="urn:schemas-microsoft-com:vml" Requires="v">
                <p:oleObj spid="_x0000_s8206" name="Image bitmap" r:id="rId3" imgW="923810" imgH="1104762" progId="Paint.Picture">
                  <p:embed/>
                </p:oleObj>
              </mc:Choice>
              <mc:Fallback>
                <p:oleObj name="Image bitmap" r:id="rId3" imgW="923810" imgH="1104762"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741" y="124049"/>
                        <a:ext cx="1273055" cy="891512"/>
                      </a:xfrm>
                      <a:prstGeom prst="rect">
                        <a:avLst/>
                      </a:prstGeom>
                      <a:noFill/>
                    </p:spPr>
                  </p:pic>
                </p:oleObj>
              </mc:Fallback>
            </mc:AlternateContent>
          </a:graphicData>
        </a:graphic>
      </p:graphicFrame>
      <p:sp>
        <p:nvSpPr>
          <p:cNvPr id="5" name="ZoneTexte 4"/>
          <p:cNvSpPr txBox="1"/>
          <p:nvPr/>
        </p:nvSpPr>
        <p:spPr>
          <a:xfrm>
            <a:off x="768268" y="1566259"/>
            <a:ext cx="6247223" cy="400110"/>
          </a:xfrm>
          <a:prstGeom prst="rect">
            <a:avLst/>
          </a:prstGeom>
          <a:noFill/>
        </p:spPr>
        <p:txBody>
          <a:bodyPr wrap="none" rtlCol="0">
            <a:spAutoFit/>
          </a:bodyPr>
          <a:lstStyle/>
          <a:p>
            <a:r>
              <a:rPr lang="fr-FR" sz="2000" dirty="0" smtClean="0">
                <a:latin typeface="Times New Roman" panose="02020603050405020304" pitchFamily="18" charset="0"/>
                <a:cs typeface="Times New Roman" panose="02020603050405020304" pitchFamily="18" charset="0"/>
              </a:rPr>
              <a:t>La formation est assurée par des enseignants expérimentés:</a:t>
            </a:r>
          </a:p>
        </p:txBody>
      </p:sp>
      <p:graphicFrame>
        <p:nvGraphicFramePr>
          <p:cNvPr id="6" name="Tableau 5"/>
          <p:cNvGraphicFramePr>
            <a:graphicFrameLocks noGrp="1"/>
          </p:cNvGraphicFramePr>
          <p:nvPr>
            <p:extLst>
              <p:ext uri="{D42A27DB-BD31-4B8C-83A1-F6EECF244321}">
                <p14:modId xmlns:p14="http://schemas.microsoft.com/office/powerpoint/2010/main" val="1341302119"/>
              </p:ext>
            </p:extLst>
          </p:nvPr>
        </p:nvGraphicFramePr>
        <p:xfrm>
          <a:off x="1777887" y="2353552"/>
          <a:ext cx="8128000" cy="1483360"/>
        </p:xfrm>
        <a:graphic>
          <a:graphicData uri="http://schemas.openxmlformats.org/drawingml/2006/table">
            <a:tbl>
              <a:tblPr firstRow="1" bandRow="1">
                <a:tableStyleId>{5C22544A-7EE6-4342-B048-85BDC9FD1C3A}</a:tableStyleId>
              </a:tblPr>
              <a:tblGrid>
                <a:gridCol w="4064000"/>
                <a:gridCol w="4064000"/>
              </a:tblGrid>
              <a:tr h="370840">
                <a:tc>
                  <a:txBody>
                    <a:bodyPr/>
                    <a:lstStyle/>
                    <a:p>
                      <a:r>
                        <a:rPr lang="fr-FR" dirty="0" smtClean="0"/>
                        <a:t>Grade des Enseignants</a:t>
                      </a:r>
                      <a:r>
                        <a:rPr lang="fr-FR" baseline="0" dirty="0" smtClean="0"/>
                        <a:t> </a:t>
                      </a:r>
                      <a:endParaRPr lang="fr-FR" dirty="0"/>
                    </a:p>
                  </a:txBody>
                  <a:tcPr/>
                </a:tc>
                <a:tc>
                  <a:txBody>
                    <a:bodyPr/>
                    <a:lstStyle/>
                    <a:p>
                      <a:pPr algn="ctr"/>
                      <a:r>
                        <a:rPr lang="fr-FR" dirty="0" smtClean="0"/>
                        <a:t>Nombre</a:t>
                      </a:r>
                      <a:endParaRPr lang="fr-FR" dirty="0"/>
                    </a:p>
                  </a:txBody>
                  <a:tcPr/>
                </a:tc>
              </a:tr>
              <a:tr h="370840">
                <a:tc>
                  <a:txBody>
                    <a:bodyPr/>
                    <a:lstStyle/>
                    <a:p>
                      <a:r>
                        <a:rPr lang="fr-FR" dirty="0" smtClean="0"/>
                        <a:t>Rang magistrale (Pr + MCA)</a:t>
                      </a:r>
                      <a:endParaRPr lang="fr-FR" dirty="0"/>
                    </a:p>
                  </a:txBody>
                  <a:tcPr/>
                </a:tc>
                <a:tc>
                  <a:txBody>
                    <a:bodyPr/>
                    <a:lstStyle/>
                    <a:p>
                      <a:pPr algn="ctr"/>
                      <a:r>
                        <a:rPr lang="fr-FR" dirty="0" smtClean="0"/>
                        <a:t>12</a:t>
                      </a:r>
                      <a:endParaRPr lang="fr-FR" dirty="0"/>
                    </a:p>
                  </a:txBody>
                  <a:tcPr/>
                </a:tc>
              </a:tr>
              <a:tr h="370840">
                <a:tc>
                  <a:txBody>
                    <a:bodyPr/>
                    <a:lstStyle/>
                    <a:p>
                      <a:r>
                        <a:rPr lang="fr-FR" dirty="0" smtClean="0"/>
                        <a:t>Maitre de conférence (MCB)</a:t>
                      </a:r>
                      <a:endParaRPr lang="fr-FR" dirty="0"/>
                    </a:p>
                  </a:txBody>
                  <a:tcPr/>
                </a:tc>
                <a:tc>
                  <a:txBody>
                    <a:bodyPr/>
                    <a:lstStyle/>
                    <a:p>
                      <a:pPr algn="ctr"/>
                      <a:r>
                        <a:rPr lang="fr-FR" dirty="0" smtClean="0"/>
                        <a:t>8</a:t>
                      </a:r>
                      <a:endParaRPr lang="fr-FR" dirty="0"/>
                    </a:p>
                  </a:txBody>
                  <a:tcPr/>
                </a:tc>
              </a:tr>
              <a:tr h="370840">
                <a:tc>
                  <a:txBody>
                    <a:bodyPr/>
                    <a:lstStyle/>
                    <a:p>
                      <a:r>
                        <a:rPr lang="fr-FR" dirty="0" smtClean="0"/>
                        <a:t>Maitre assistant (MAA + MAB)</a:t>
                      </a:r>
                      <a:endParaRPr lang="fr-FR" dirty="0"/>
                    </a:p>
                  </a:txBody>
                  <a:tcPr/>
                </a:tc>
                <a:tc>
                  <a:txBody>
                    <a:bodyPr/>
                    <a:lstStyle/>
                    <a:p>
                      <a:pPr algn="ctr"/>
                      <a:r>
                        <a:rPr lang="fr-FR" dirty="0" smtClean="0"/>
                        <a:t>5</a:t>
                      </a:r>
                      <a:endParaRPr lang="fr-FR" dirty="0"/>
                    </a:p>
                  </a:txBody>
                  <a:tcPr/>
                </a:tc>
              </a:tr>
            </a:tbl>
          </a:graphicData>
        </a:graphic>
      </p:graphicFrame>
      <p:sp>
        <p:nvSpPr>
          <p:cNvPr id="8" name="ZoneTexte 7"/>
          <p:cNvSpPr txBox="1"/>
          <p:nvPr/>
        </p:nvSpPr>
        <p:spPr>
          <a:xfrm>
            <a:off x="7870137" y="5293217"/>
            <a:ext cx="4071499" cy="1323439"/>
          </a:xfrm>
          <a:prstGeom prst="rect">
            <a:avLst/>
          </a:prstGeom>
          <a:noFill/>
        </p:spPr>
        <p:txBody>
          <a:bodyPr wrap="none" rtlCol="0">
            <a:spAutoFit/>
          </a:bodyPr>
          <a:lstStyle/>
          <a:p>
            <a:r>
              <a:rPr lang="fr-FR" sz="1600" u="sng" dirty="0" smtClean="0"/>
              <a:t>Pour plus d’informations contacter </a:t>
            </a:r>
          </a:p>
          <a:p>
            <a:pPr algn="ctr"/>
            <a:endParaRPr lang="fr-FR" sz="1600" dirty="0" smtClean="0"/>
          </a:p>
          <a:p>
            <a:pPr algn="ctr"/>
            <a:r>
              <a:rPr lang="fr-FR" sz="1600" b="1" dirty="0" smtClean="0"/>
              <a:t>Mr</a:t>
            </a:r>
            <a:r>
              <a:rPr lang="fr-FR" sz="1600" b="1" dirty="0"/>
              <a:t>.</a:t>
            </a:r>
            <a:r>
              <a:rPr lang="fr-FR" sz="1600" b="1" dirty="0" smtClean="0"/>
              <a:t> S. </a:t>
            </a:r>
            <a:r>
              <a:rPr lang="fr-FR" sz="1600" b="1" dirty="0" err="1" smtClean="0"/>
              <a:t>Boubendir</a:t>
            </a:r>
            <a:r>
              <a:rPr lang="fr-FR" sz="1600" b="1" dirty="0" smtClean="0"/>
              <a:t> </a:t>
            </a:r>
            <a:r>
              <a:rPr lang="fr-FR" sz="1600" dirty="0" smtClean="0"/>
              <a:t>:  Responsable du master CM</a:t>
            </a:r>
          </a:p>
          <a:p>
            <a:pPr algn="r"/>
            <a:r>
              <a:rPr lang="fr-FR" sz="1600" dirty="0" smtClean="0"/>
              <a:t>Mail: </a:t>
            </a:r>
            <a:r>
              <a:rPr lang="fr-FR" sz="1600" dirty="0" smtClean="0">
                <a:hlinkClick r:id="rId5"/>
              </a:rPr>
              <a:t>boub_usthb@yahoo.fr</a:t>
            </a:r>
            <a:endParaRPr lang="fr-FR" sz="1600" dirty="0" smtClean="0"/>
          </a:p>
          <a:p>
            <a:pPr algn="ctr"/>
            <a:endParaRPr lang="fr-FR" sz="1600" dirty="0"/>
          </a:p>
        </p:txBody>
      </p:sp>
    </p:spTree>
    <p:extLst>
      <p:ext uri="{BB962C8B-B14F-4D97-AF65-F5344CB8AC3E}">
        <p14:creationId xmlns:p14="http://schemas.microsoft.com/office/powerpoint/2010/main" val="31928577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5878</TotalTime>
  <Words>1024</Words>
  <Application>Microsoft Office PowerPoint</Application>
  <PresentationFormat>Grand écran</PresentationFormat>
  <Paragraphs>385</Paragraphs>
  <Slides>9</Slides>
  <Notes>0</Notes>
  <HiddenSlides>0</HiddenSlides>
  <MMClips>0</MMClips>
  <ScaleCrop>false</ScaleCrop>
  <HeadingPairs>
    <vt:vector size="8" baseType="variant">
      <vt:variant>
        <vt:lpstr>Polices utilisées</vt:lpstr>
      </vt:variant>
      <vt:variant>
        <vt:i4>8</vt:i4>
      </vt:variant>
      <vt:variant>
        <vt:lpstr>Thème</vt:lpstr>
      </vt:variant>
      <vt:variant>
        <vt:i4>1</vt:i4>
      </vt:variant>
      <vt:variant>
        <vt:lpstr>Serveurs OLE incorporés</vt:lpstr>
      </vt:variant>
      <vt:variant>
        <vt:i4>1</vt:i4>
      </vt:variant>
      <vt:variant>
        <vt:lpstr>Titres des diapositives</vt:lpstr>
      </vt:variant>
      <vt:variant>
        <vt:i4>9</vt:i4>
      </vt:variant>
    </vt:vector>
  </HeadingPairs>
  <TitlesOfParts>
    <vt:vector size="19" baseType="lpstr">
      <vt:lpstr>굴림</vt:lpstr>
      <vt:lpstr>SimSun</vt:lpstr>
      <vt:lpstr>Arial</vt:lpstr>
      <vt:lpstr>Calibri</vt:lpstr>
      <vt:lpstr>Calibri Light</vt:lpstr>
      <vt:lpstr>Cambria</vt:lpstr>
      <vt:lpstr>Times New Roman</vt:lpstr>
      <vt:lpstr>TimesNewRoman,Bold</vt:lpstr>
      <vt:lpstr>Thème Office</vt:lpstr>
      <vt:lpstr>Image bitmap</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30</cp:revision>
  <dcterms:created xsi:type="dcterms:W3CDTF">2022-04-23T21:00:08Z</dcterms:created>
  <dcterms:modified xsi:type="dcterms:W3CDTF">2022-05-07T09:07:09Z</dcterms:modified>
</cp:coreProperties>
</file>