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29"/>
  </p:notesMasterIdLst>
  <p:handoutMasterIdLst>
    <p:handoutMasterId r:id="rId30"/>
  </p:handoutMasterIdLst>
  <p:sldIdLst>
    <p:sldId id="261" r:id="rId3"/>
    <p:sldId id="358" r:id="rId4"/>
    <p:sldId id="360" r:id="rId5"/>
    <p:sldId id="362" r:id="rId6"/>
    <p:sldId id="359" r:id="rId7"/>
    <p:sldId id="363" r:id="rId8"/>
    <p:sldId id="364" r:id="rId9"/>
    <p:sldId id="365" r:id="rId10"/>
    <p:sldId id="361" r:id="rId11"/>
    <p:sldId id="367" r:id="rId12"/>
    <p:sldId id="369" r:id="rId13"/>
    <p:sldId id="368" r:id="rId14"/>
    <p:sldId id="257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66" r:id="rId23"/>
    <p:sldId id="354" r:id="rId24"/>
    <p:sldId id="377" r:id="rId25"/>
    <p:sldId id="378" r:id="rId26"/>
    <p:sldId id="379" r:id="rId27"/>
    <p:sldId id="273" r:id="rId28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3093"/>
    <a:srgbClr val="D15A3E"/>
    <a:srgbClr val="FF66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0" autoAdjust="0"/>
    <p:restoredTop sz="91256" autoAdjust="0"/>
  </p:normalViewPr>
  <p:slideViewPr>
    <p:cSldViewPr snapToGrid="0">
      <p:cViewPr varScale="1">
        <p:scale>
          <a:sx n="78" d="100"/>
          <a:sy n="78" d="100"/>
        </p:scale>
        <p:origin x="739" y="6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36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r">
              <a:defRPr sz="1300"/>
            </a:lvl1pPr>
          </a:lstStyle>
          <a:p>
            <a:fld id="{59041DB8-B66F-4DC8-A96E-33677E0F90FF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r">
              <a:defRPr sz="1300"/>
            </a:lvl1pPr>
          </a:lstStyle>
          <a:p>
            <a:fld id="{1604A0D4-B89B-4ADD-AF9E-38636B40EE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r">
              <a:defRPr sz="1300"/>
            </a:lvl1pPr>
          </a:lstStyle>
          <a:p>
            <a:fld id="{DEB49C4A-65AC-492D-9701-81B46C3AD0E4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54" tIns="47627" rIns="95254" bIns="476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332024"/>
          </a:xfrm>
          <a:prstGeom prst="rect">
            <a:avLst/>
          </a:prstGeom>
        </p:spPr>
        <p:txBody>
          <a:bodyPr vert="horz" lIns="95254" tIns="47627" rIns="95254" bIns="47627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r">
              <a:defRPr sz="1300"/>
            </a:lvl1pPr>
          </a:lstStyle>
          <a:p>
            <a:fld id="{82869989-EB00-4EE7-BCB5-25BDC5BB29F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46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480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4274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15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0842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4342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93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874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75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08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580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9871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607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0607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257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1919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944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315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829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733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51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54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749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410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96012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5400" y="1828801"/>
            <a:ext cx="9601200" cy="3962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 userDrawn="1"/>
        </p:nvSpPr>
        <p:spPr>
          <a:xfrm>
            <a:off x="4884676" y="-2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045" y="790199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045" y="3213359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4/26/2022</a:t>
            </a:fld>
            <a:endParaRPr lang="en-US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4/26/2022</a:t>
            </a:fld>
            <a:endParaRPr lang="en-US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3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60" name="Picture 59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6" y="6369058"/>
            <a:ext cx="1472837" cy="419759"/>
          </a:xfrm>
          <a:prstGeom prst="rect">
            <a:avLst/>
          </a:prstGeom>
        </p:spPr>
      </p:pic>
      <p:pic>
        <p:nvPicPr>
          <p:cNvPr id="61" name="Image 60"/>
          <p:cNvPicPr/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152" y="102256"/>
            <a:ext cx="924831" cy="92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2" name="Connecteur droit 61"/>
          <p:cNvCxnSpPr/>
          <p:nvPr userDrawn="1"/>
        </p:nvCxnSpPr>
        <p:spPr>
          <a:xfrm>
            <a:off x="450543" y="6177154"/>
            <a:ext cx="11595664" cy="1886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9" r:id="rId7"/>
    <p:sldLayoutId id="2147483655" r:id="rId8"/>
    <p:sldLayoutId id="2147483670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12" Type="http://schemas.openxmlformats.org/officeDocument/2006/relationships/image" Target="../media/image19.jpeg"/><Relationship Id="rId17" Type="http://schemas.openxmlformats.org/officeDocument/2006/relationships/image" Target="../media/image3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5" Type="http://schemas.openxmlformats.org/officeDocument/2006/relationships/image" Target="../media/image12.jpeg"/><Relationship Id="rId15" Type="http://schemas.openxmlformats.org/officeDocument/2006/relationships/image" Target="../media/image22.png"/><Relationship Id="rId10" Type="http://schemas.openxmlformats.org/officeDocument/2006/relationships/image" Target="../media/image17.jpeg"/><Relationship Id="rId4" Type="http://schemas.openxmlformats.org/officeDocument/2006/relationships/image" Target="../media/image11.png"/><Relationship Id="rId9" Type="http://schemas.openxmlformats.org/officeDocument/2006/relationships/image" Target="../media/image16.jpeg"/><Relationship Id="rId1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81142" y="6450263"/>
            <a:ext cx="7933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"This project has been funded with support from the European Commission. </a:t>
            </a:r>
            <a:b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publication reflects the views only of the author, and the Commission cannot be held responsible for any use which may be made of the information contained therein"</a:t>
            </a:r>
            <a:endParaRPr lang="pt-PT" sz="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660" y="6369058"/>
            <a:ext cx="1472837" cy="419759"/>
          </a:xfrm>
          <a:prstGeom prst="rect">
            <a:avLst/>
          </a:prstGeom>
        </p:spPr>
      </p:pic>
      <p:pic>
        <p:nvPicPr>
          <p:cNvPr id="7" name="Imag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472" y="1305322"/>
            <a:ext cx="2852764" cy="2592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713142" y="4074890"/>
            <a:ext cx="8409988" cy="10001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76000"/>
              </a:lnSpc>
              <a:spcBef>
                <a:spcPct val="0"/>
              </a:spcBef>
              <a:buNone/>
              <a:defRPr sz="80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4400" dirty="0" smtClean="0"/>
              <a:t>Master </a:t>
            </a:r>
            <a:r>
              <a:rPr lang="fr-CA" sz="4400" dirty="0"/>
              <a:t>P</a:t>
            </a:r>
            <a:r>
              <a:rPr lang="fr-CA" sz="4400" dirty="0" smtClean="0"/>
              <a:t>rofessionnalisant : </a:t>
            </a:r>
          </a:p>
          <a:p>
            <a:r>
              <a:rPr lang="fr-CA" sz="4400" dirty="0" smtClean="0"/>
              <a:t>Ingénierie </a:t>
            </a:r>
            <a:r>
              <a:rPr lang="fr-CA" sz="4400" dirty="0"/>
              <a:t>de la Maintenance </a:t>
            </a:r>
            <a:endParaRPr lang="fr-FR" sz="4300" dirty="0">
              <a:latin typeface="+mn-lt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1101472" y="5297401"/>
            <a:ext cx="10124669" cy="9767"/>
          </a:xfrm>
          <a:prstGeom prst="line">
            <a:avLst/>
          </a:prstGeom>
          <a:ln w="28575">
            <a:solidFill>
              <a:srgbClr val="0944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840103" y="5484189"/>
            <a:ext cx="1051179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944FF"/>
                </a:solidFill>
              </a:rPr>
              <a:t>Université des Sciences et de la Technologie Houari Boumediene</a:t>
            </a:r>
            <a:r>
              <a:rPr lang="ro-RO" sz="2000" b="1" dirty="0">
                <a:solidFill>
                  <a:srgbClr val="0944FF"/>
                </a:solidFill>
              </a:rPr>
              <a:t>, </a:t>
            </a:r>
            <a:r>
              <a:rPr lang="ro-RO" sz="2000" b="1" dirty="0" smtClean="0">
                <a:solidFill>
                  <a:srgbClr val="0944FF"/>
                </a:solidFill>
              </a:rPr>
              <a:t>Algeria</a:t>
            </a:r>
            <a:endParaRPr lang="ro-RO" sz="2000" b="1" dirty="0">
              <a:solidFill>
                <a:srgbClr val="0944FF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45058" y="1509712"/>
            <a:ext cx="2130067" cy="218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17520" y="0"/>
            <a:ext cx="9507793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115" lvl="0">
              <a:spcBef>
                <a:spcPts val="515"/>
              </a:spcBef>
              <a:tabLst>
                <a:tab pos="5583555" algn="l"/>
              </a:tabLst>
            </a:pPr>
            <a:r>
              <a:rPr lang="fr-FR" sz="3600" b="1" dirty="0" smtClean="0">
                <a:solidFill>
                  <a:srgbClr val="0066FF"/>
                </a:solidFill>
              </a:rPr>
              <a:t>OBJECTIFS DE LA FORMATION </a:t>
            </a:r>
            <a:r>
              <a:rPr lang="fr-FR" sz="3600" b="1" dirty="0" smtClean="0">
                <a:solidFill>
                  <a:srgbClr val="C00000"/>
                </a:solidFill>
              </a:rPr>
              <a:t>MASTER</a:t>
            </a:r>
          </a:p>
          <a:p>
            <a:pPr marL="31115" lvl="0">
              <a:spcBef>
                <a:spcPts val="515"/>
              </a:spcBef>
              <a:tabLst>
                <a:tab pos="5583555" algn="l"/>
              </a:tabLst>
            </a:pPr>
            <a:r>
              <a:rPr lang="fr-FR" sz="3600" b="1" dirty="0" smtClean="0">
                <a:solidFill>
                  <a:srgbClr val="0066FF"/>
                </a:solidFill>
              </a:rPr>
              <a:t>EN </a:t>
            </a:r>
            <a:r>
              <a:rPr lang="fr-FR" sz="3600" b="1" dirty="0" smtClean="0">
                <a:solidFill>
                  <a:srgbClr val="C00000"/>
                </a:solidFill>
              </a:rPr>
              <a:t>INGÉNIERIE DE LA MAINTENANCE </a:t>
            </a:r>
            <a:endParaRPr lang="fr-FR" sz="3600" b="1" dirty="0">
              <a:solidFill>
                <a:srgbClr val="C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70388" y="1494503"/>
            <a:ext cx="1165122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C’est </a:t>
            </a:r>
            <a:r>
              <a:rPr lang="fr-FR" sz="2800" dirty="0" smtClean="0"/>
              <a:t>une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formation </a:t>
            </a:r>
            <a:r>
              <a:rPr lang="fr-FR" sz="2800" dirty="0">
                <a:solidFill>
                  <a:schemeClr val="accent5">
                    <a:lumMod val="75000"/>
                  </a:schemeClr>
                </a:solidFill>
              </a:rPr>
              <a:t>transversale </a:t>
            </a:r>
            <a:r>
              <a:rPr lang="fr-FR" sz="2800" dirty="0"/>
              <a:t>faisant appel à des connaissances </a:t>
            </a:r>
            <a:r>
              <a:rPr lang="fr-FR" sz="2800" dirty="0" smtClean="0"/>
              <a:t>en 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dirty="0" smtClean="0"/>
              <a:t>informatique </a:t>
            </a:r>
            <a:r>
              <a:rPr lang="fr-FR" sz="2800" dirty="0"/>
              <a:t>industrielle, </a:t>
            </a:r>
            <a:endParaRPr lang="fr-FR" sz="2800" dirty="0" smtClean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dirty="0" smtClean="0"/>
              <a:t>électronique,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dirty="0" smtClean="0"/>
              <a:t>électrotechnique</a:t>
            </a:r>
            <a:r>
              <a:rPr lang="fr-FR" sz="2800" dirty="0"/>
              <a:t>, </a:t>
            </a:r>
            <a:endParaRPr lang="fr-FR" sz="2800" dirty="0" smtClean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dirty="0" smtClean="0"/>
              <a:t>mécanique</a:t>
            </a:r>
            <a:r>
              <a:rPr lang="fr-FR" sz="2800" dirty="0"/>
              <a:t>, </a:t>
            </a:r>
            <a:endParaRPr lang="fr-FR" sz="2800" dirty="0" smtClean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dirty="0" smtClean="0"/>
              <a:t>matériaux,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dirty="0" smtClean="0"/>
              <a:t>langue </a:t>
            </a:r>
            <a:r>
              <a:rPr lang="fr-FR" sz="2800" dirty="0"/>
              <a:t>anglaise.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Flèche droite rayée 1"/>
          <p:cNvSpPr/>
          <p:nvPr/>
        </p:nvSpPr>
        <p:spPr>
          <a:xfrm>
            <a:off x="8927690" y="5171768"/>
            <a:ext cx="2993921" cy="54077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27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17520" y="0"/>
            <a:ext cx="9507793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115" lvl="0">
              <a:spcBef>
                <a:spcPts val="515"/>
              </a:spcBef>
              <a:tabLst>
                <a:tab pos="5583555" algn="l"/>
              </a:tabLst>
            </a:pPr>
            <a:r>
              <a:rPr lang="fr-FR" sz="3600" b="1" dirty="0" smtClean="0">
                <a:solidFill>
                  <a:srgbClr val="0066FF"/>
                </a:solidFill>
              </a:rPr>
              <a:t>OBJECTIFS DE LA FORMATION </a:t>
            </a:r>
            <a:r>
              <a:rPr lang="fr-FR" sz="3600" b="1" dirty="0" smtClean="0">
                <a:solidFill>
                  <a:srgbClr val="C00000"/>
                </a:solidFill>
              </a:rPr>
              <a:t>MASTER</a:t>
            </a:r>
          </a:p>
          <a:p>
            <a:pPr marL="31115" lvl="0">
              <a:spcBef>
                <a:spcPts val="515"/>
              </a:spcBef>
              <a:tabLst>
                <a:tab pos="5583555" algn="l"/>
              </a:tabLst>
            </a:pPr>
            <a:r>
              <a:rPr lang="fr-FR" sz="3600" b="1" dirty="0" smtClean="0">
                <a:solidFill>
                  <a:srgbClr val="0066FF"/>
                </a:solidFill>
              </a:rPr>
              <a:t>EN </a:t>
            </a:r>
            <a:r>
              <a:rPr lang="fr-FR" sz="3600" b="1" dirty="0" smtClean="0">
                <a:solidFill>
                  <a:srgbClr val="C00000"/>
                </a:solidFill>
              </a:rPr>
              <a:t>INGÉNIERIE DE LA MAINTENANCE </a:t>
            </a:r>
            <a:endParaRPr lang="fr-FR" sz="3600" b="1" dirty="0">
              <a:solidFill>
                <a:srgbClr val="C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04799" y="1341937"/>
            <a:ext cx="1153323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0070C0"/>
                </a:solidFill>
              </a:rPr>
              <a:t>Offrir une </a:t>
            </a:r>
            <a:r>
              <a:rPr lang="fr-FR" sz="2400" b="1" dirty="0">
                <a:solidFill>
                  <a:srgbClr val="0070C0"/>
                </a:solidFill>
              </a:rPr>
              <a:t>formation généraliste et technologique appliquée aux sciences de </a:t>
            </a:r>
            <a:r>
              <a:rPr lang="fr-FR" sz="2400" b="1" dirty="0" smtClean="0">
                <a:solidFill>
                  <a:srgbClr val="0070C0"/>
                </a:solidFill>
              </a:rPr>
              <a:t>l’ingénieur </a:t>
            </a:r>
            <a:r>
              <a:rPr lang="fr-FR" sz="2400" dirty="0" smtClean="0"/>
              <a:t>afin de former </a:t>
            </a:r>
            <a:r>
              <a:rPr lang="fr-FR" sz="2400" dirty="0"/>
              <a:t>des cadres capables 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d’optimiser le fonctionnement, la disponibilité et les performances des moyens de production et des équipements de systèmes industriels pluri-technologiques</a:t>
            </a:r>
            <a:r>
              <a:rPr lang="fr-FR" sz="2400" dirty="0" smtClean="0"/>
              <a:t>.</a:t>
            </a:r>
          </a:p>
          <a:p>
            <a:endParaRPr lang="fr-F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dirty="0"/>
              <a:t> </a:t>
            </a:r>
            <a:r>
              <a:rPr lang="fr-FR" sz="2400" b="1" dirty="0" smtClean="0">
                <a:solidFill>
                  <a:srgbClr val="0070C0"/>
                </a:solidFill>
              </a:rPr>
              <a:t>Enseigner les outils </a:t>
            </a:r>
            <a:r>
              <a:rPr lang="fr-FR" sz="2400" b="1" dirty="0">
                <a:solidFill>
                  <a:srgbClr val="0070C0"/>
                </a:solidFill>
              </a:rPr>
              <a:t>et </a:t>
            </a:r>
            <a:r>
              <a:rPr lang="fr-FR" sz="2400" b="1" dirty="0" smtClean="0">
                <a:solidFill>
                  <a:srgbClr val="0070C0"/>
                </a:solidFill>
              </a:rPr>
              <a:t>méthodes </a:t>
            </a:r>
            <a:r>
              <a:rPr lang="fr-FR" sz="2400" dirty="0"/>
              <a:t>utilisés par les ingénieurs pour 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conjuguer polyvalence et expertise technique</a:t>
            </a:r>
            <a:r>
              <a:rPr lang="fr-FR" sz="2400" dirty="0"/>
              <a:t>, en alliant théorie et pratique</a:t>
            </a:r>
            <a:r>
              <a:rPr lang="fr-FR" sz="2400" dirty="0" smtClean="0"/>
              <a:t>.</a:t>
            </a:r>
          </a:p>
          <a:p>
            <a:endParaRPr lang="fr-F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0070C0"/>
                </a:solidFill>
              </a:rPr>
              <a:t>Former de </a:t>
            </a:r>
            <a:r>
              <a:rPr lang="fr-FR" sz="2400" b="1" dirty="0">
                <a:solidFill>
                  <a:srgbClr val="0070C0"/>
                </a:solidFill>
              </a:rPr>
              <a:t>nouvelles compétences </a:t>
            </a:r>
            <a:r>
              <a:rPr lang="fr-FR" sz="2400" dirty="0" smtClean="0"/>
              <a:t>dans </a:t>
            </a:r>
            <a:r>
              <a:rPr lang="fr-FR" sz="2400" dirty="0"/>
              <a:t>le domaine</a:t>
            </a:r>
            <a:r>
              <a:rPr lang="fr-FR" sz="2400" dirty="0" smtClean="0"/>
              <a:t> 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du 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management de la production</a:t>
            </a:r>
            <a:r>
              <a:rPr lang="fr-FR" sz="2400" dirty="0"/>
              <a:t>, </a:t>
            </a:r>
            <a:endParaRPr lang="fr-FR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des </a:t>
            </a: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méthodes</a:t>
            </a:r>
            <a:r>
              <a:rPr lang="fr-FR" sz="2400" dirty="0"/>
              <a:t>, </a:t>
            </a:r>
            <a:r>
              <a:rPr lang="fr-FR" sz="2400" dirty="0" smtClean="0"/>
              <a:t>de la </a:t>
            </a: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qualité</a:t>
            </a:r>
            <a:r>
              <a:rPr lang="fr-FR" sz="2400" dirty="0"/>
              <a:t>, </a:t>
            </a:r>
            <a:r>
              <a:rPr lang="fr-FR" sz="2400" dirty="0" smtClean="0"/>
              <a:t>de la </a:t>
            </a: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logistique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de </a:t>
            </a:r>
            <a:r>
              <a:rPr lang="fr-FR" sz="2400" dirty="0"/>
              <a:t>la </a:t>
            </a: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gestion des 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achats industriels </a:t>
            </a:r>
            <a:r>
              <a:rPr lang="fr-FR" sz="2400" dirty="0"/>
              <a:t>ou de la 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gestion des ressources humaines.  </a:t>
            </a:r>
          </a:p>
        </p:txBody>
      </p:sp>
    </p:spTree>
    <p:extLst>
      <p:ext uri="{BB962C8B-B14F-4D97-AF65-F5344CB8AC3E}">
        <p14:creationId xmlns:p14="http://schemas.microsoft.com/office/powerpoint/2010/main" val="78188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42103" y="3954"/>
            <a:ext cx="95077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115" lvl="0">
              <a:spcBef>
                <a:spcPts val="515"/>
              </a:spcBef>
              <a:tabLst>
                <a:tab pos="5583555" algn="l"/>
              </a:tabLst>
            </a:pPr>
            <a:r>
              <a:rPr lang="fr-FR" sz="3600" b="1" dirty="0" smtClean="0">
                <a:solidFill>
                  <a:srgbClr val="0066FF"/>
                </a:solidFill>
              </a:rPr>
              <a:t>OBJECTIFS DU </a:t>
            </a:r>
            <a:r>
              <a:rPr lang="fr-FR" sz="3600" b="1" dirty="0" smtClean="0">
                <a:solidFill>
                  <a:srgbClr val="C00000"/>
                </a:solidFill>
              </a:rPr>
              <a:t>MASTER </a:t>
            </a:r>
            <a:r>
              <a:rPr lang="fr-FR" sz="3600" b="1" dirty="0" smtClean="0">
                <a:solidFill>
                  <a:srgbClr val="0066FF"/>
                </a:solidFill>
              </a:rPr>
              <a:t>EN </a:t>
            </a:r>
            <a:r>
              <a:rPr lang="fr-FR" sz="3600" b="1" dirty="0" smtClean="0">
                <a:solidFill>
                  <a:srgbClr val="C00000"/>
                </a:solidFill>
              </a:rPr>
              <a:t>INGÉNIERIE DE LA MAINTENANCE </a:t>
            </a:r>
            <a:endParaRPr lang="fr-FR" sz="3600" b="1" dirty="0">
              <a:solidFill>
                <a:srgbClr val="C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14631" y="1204283"/>
            <a:ext cx="117298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Contribuer </a:t>
            </a:r>
            <a:r>
              <a:rPr lang="fr-FR" sz="2400" dirty="0"/>
              <a:t>à </a:t>
            </a:r>
            <a:r>
              <a:rPr lang="fr-FR" sz="2400" b="1" dirty="0">
                <a:solidFill>
                  <a:srgbClr val="C00000"/>
                </a:solidFill>
              </a:rPr>
              <a:t>l’amélioration des systèmes de </a:t>
            </a:r>
            <a:r>
              <a:rPr lang="fr-FR" sz="2400" b="1" dirty="0" smtClean="0">
                <a:solidFill>
                  <a:srgbClr val="C00000"/>
                </a:solidFill>
              </a:rPr>
              <a:t>production </a:t>
            </a:r>
            <a:r>
              <a:rPr lang="fr-FR" sz="2400" dirty="0" smtClean="0"/>
              <a:t>en </a:t>
            </a:r>
            <a:r>
              <a:rPr lang="fr-FR" sz="2400" dirty="0" smtClean="0">
                <a:solidFill>
                  <a:srgbClr val="0070C0"/>
                </a:solidFill>
              </a:rPr>
              <a:t>repérant </a:t>
            </a:r>
            <a:r>
              <a:rPr lang="fr-FR" sz="2400" dirty="0">
                <a:solidFill>
                  <a:srgbClr val="0070C0"/>
                </a:solidFill>
              </a:rPr>
              <a:t>les dysfonctionnements et en </a:t>
            </a:r>
            <a:r>
              <a:rPr lang="fr-FR" sz="2400" dirty="0" smtClean="0">
                <a:solidFill>
                  <a:srgbClr val="0070C0"/>
                </a:solidFill>
              </a:rPr>
              <a:t>déterminant leur origine.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Proposer </a:t>
            </a:r>
            <a:r>
              <a:rPr lang="fr-FR" sz="2400" dirty="0"/>
              <a:t>des </a:t>
            </a:r>
            <a:r>
              <a:rPr lang="fr-FR" sz="2400" b="1" dirty="0">
                <a:solidFill>
                  <a:srgbClr val="C00000"/>
                </a:solidFill>
              </a:rPr>
              <a:t>solutions techniques </a:t>
            </a:r>
            <a:r>
              <a:rPr lang="fr-FR" sz="2400" dirty="0"/>
              <a:t>afin </a:t>
            </a:r>
            <a:r>
              <a:rPr lang="fr-FR" sz="2400" dirty="0">
                <a:solidFill>
                  <a:srgbClr val="0070C0"/>
                </a:solidFill>
              </a:rPr>
              <a:t>d’accroître les performances des machines ou pour éliminer les </a:t>
            </a:r>
            <a:r>
              <a:rPr lang="fr-FR" sz="2400" dirty="0" err="1" smtClean="0">
                <a:solidFill>
                  <a:srgbClr val="0070C0"/>
                </a:solidFill>
              </a:rPr>
              <a:t>panneS</a:t>
            </a:r>
            <a:r>
              <a:rPr lang="fr-FR" sz="2400" dirty="0" smtClean="0">
                <a:solidFill>
                  <a:srgbClr val="0070C0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Participer </a:t>
            </a:r>
            <a:r>
              <a:rPr lang="fr-FR" sz="2400" dirty="0"/>
              <a:t>au </a:t>
            </a:r>
            <a:r>
              <a:rPr lang="fr-FR" sz="2400" b="1" dirty="0">
                <a:solidFill>
                  <a:srgbClr val="C00000"/>
                </a:solidFill>
              </a:rPr>
              <a:t>choix de nouvelles machines et à leur installation</a:t>
            </a:r>
            <a:r>
              <a:rPr lang="fr-FR" sz="2400" dirty="0"/>
              <a:t>, voire la </a:t>
            </a:r>
            <a:r>
              <a:rPr lang="fr-FR" sz="2400" dirty="0">
                <a:solidFill>
                  <a:srgbClr val="0070C0"/>
                </a:solidFill>
              </a:rPr>
              <a:t>coordination de travaux neufs dans l’entreprise</a:t>
            </a:r>
            <a:r>
              <a:rPr lang="fr-FR" sz="2400" dirty="0"/>
              <a:t>. </a:t>
            </a:r>
            <a:endParaRPr lang="fr-FR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/>
              <a:t>Former aux </a:t>
            </a:r>
            <a:r>
              <a:rPr lang="fr-FR" sz="2400" b="1" dirty="0">
                <a:solidFill>
                  <a:schemeClr val="accent1"/>
                </a:solidFill>
              </a:rPr>
              <a:t>fonctions de gestion </a:t>
            </a:r>
            <a:r>
              <a:rPr lang="fr-FR" sz="2400" dirty="0"/>
              <a:t>(</a:t>
            </a:r>
            <a:r>
              <a:rPr lang="fr-FR" sz="2400" dirty="0">
                <a:solidFill>
                  <a:srgbClr val="443093"/>
                </a:solidFill>
              </a:rPr>
              <a:t>planification</a:t>
            </a:r>
            <a:r>
              <a:rPr lang="fr-FR" sz="2400" dirty="0"/>
              <a:t> des tâches, </a:t>
            </a:r>
            <a:r>
              <a:rPr lang="fr-FR" sz="2400" dirty="0">
                <a:solidFill>
                  <a:srgbClr val="443093"/>
                </a:solidFill>
              </a:rPr>
              <a:t>évaluation des coûts</a:t>
            </a:r>
            <a:r>
              <a:rPr lang="fr-FR" sz="2400" dirty="0"/>
              <a:t>…), et d’</a:t>
            </a:r>
            <a:r>
              <a:rPr lang="fr-FR" sz="2400" dirty="0">
                <a:solidFill>
                  <a:srgbClr val="443093"/>
                </a:solidFill>
              </a:rPr>
              <a:t>animation</a:t>
            </a:r>
            <a:r>
              <a:rPr lang="fr-FR" sz="2400" dirty="0"/>
              <a:t> (information, sécurité, conseil et coordination des équipes de travail). 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224744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026474" y="923874"/>
            <a:ext cx="587828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0070C0"/>
                </a:solidFill>
              </a:rPr>
              <a:t>Analyser</a:t>
            </a:r>
            <a:r>
              <a:rPr lang="en-US" sz="2400" dirty="0" smtClean="0"/>
              <a:t> </a:t>
            </a:r>
            <a:r>
              <a:rPr lang="en-US" sz="2400" dirty="0"/>
              <a:t>et </a:t>
            </a:r>
            <a:r>
              <a:rPr lang="en-US" sz="2400" dirty="0" err="1">
                <a:solidFill>
                  <a:srgbClr val="0070C0"/>
                </a:solidFill>
              </a:rPr>
              <a:t>Diagnostiquer</a:t>
            </a:r>
            <a:endParaRPr lang="fr-FR" sz="2400" dirty="0">
              <a:solidFill>
                <a:srgbClr val="0070C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Définir</a:t>
            </a:r>
            <a:r>
              <a:rPr lang="fr-FR" sz="2400" dirty="0"/>
              <a:t>,  </a:t>
            </a:r>
            <a:r>
              <a:rPr lang="fr-FR" sz="2400" dirty="0">
                <a:solidFill>
                  <a:srgbClr val="0070C0"/>
                </a:solidFill>
              </a:rPr>
              <a:t>Préparer </a:t>
            </a:r>
            <a:r>
              <a:rPr lang="fr-FR" sz="2400" dirty="0"/>
              <a:t> et  Planifier les interventions en coordination avec l'exploitant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Effectuer les actions correctives </a:t>
            </a:r>
            <a:r>
              <a:rPr lang="fr-FR" sz="2400" dirty="0"/>
              <a:t>liées aux technologies et notamment mécanique, électrique, électrotechnique, thermique, informatique industrielle, pneumatique et hydraulique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Contrôler et Suivre la remise en service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70C0"/>
                </a:solidFill>
              </a:rPr>
              <a:t>Mettre</a:t>
            </a:r>
            <a:r>
              <a:rPr lang="en-US" sz="2400" dirty="0">
                <a:solidFill>
                  <a:srgbClr val="0070C0"/>
                </a:solidFill>
              </a:rPr>
              <a:t> à jour les documents</a:t>
            </a: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70C0"/>
                </a:solidFill>
              </a:rPr>
              <a:t>Capitaliser</a:t>
            </a:r>
            <a:r>
              <a:rPr lang="en-US" sz="2400" dirty="0">
                <a:solidFill>
                  <a:srgbClr val="0070C0"/>
                </a:solidFill>
              </a:rPr>
              <a:t> et </a:t>
            </a:r>
            <a:r>
              <a:rPr lang="en-US" sz="2400" dirty="0" err="1">
                <a:solidFill>
                  <a:srgbClr val="0070C0"/>
                </a:solidFill>
              </a:rPr>
              <a:t>Transmettre</a:t>
            </a:r>
            <a:endParaRPr lang="fr-FR" sz="2400" dirty="0">
              <a:solidFill>
                <a:srgbClr val="0070C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31648" y="139044"/>
            <a:ext cx="6296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</a:rPr>
              <a:t>PROFILS ET COMPÉTENCES VISÉS</a:t>
            </a: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31555" y="2644170"/>
            <a:ext cx="3213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760"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Mise </a:t>
            </a:r>
            <a:r>
              <a:rPr lang="fr-FR" sz="2400" b="1" spc="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</a:t>
            </a:r>
            <a:r>
              <a:rPr lang="fr-FR" sz="2400" b="1" spc="-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œuvre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spc="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</a:t>
            </a:r>
            <a:r>
              <a:rPr lang="fr-FR" sz="2400" b="1" spc="-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spc="-2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fr-FR" sz="2400" b="1" spc="-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ptimisation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de</a:t>
            </a:r>
            <a:r>
              <a:rPr lang="en-US" sz="2400" b="1" spc="-10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b="1" spc="-5" dirty="0">
                <a:latin typeface="Arial" panose="020B0604020202020204" pitchFamily="34" charset="0"/>
                <a:ea typeface="Calibri" panose="020F0502020204030204" pitchFamily="34" charset="0"/>
              </a:rPr>
              <a:t>la </a:t>
            </a:r>
            <a:r>
              <a:rPr lang="en-US" sz="2400" b="1" spc="-5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Maintenance</a:t>
            </a:r>
            <a:r>
              <a:rPr lang="en-US" sz="2400" b="1" spc="-3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b="1" spc="-5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Corrective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9" name="Accolade ouvrante 8"/>
          <p:cNvSpPr/>
          <p:nvPr/>
        </p:nvSpPr>
        <p:spPr>
          <a:xfrm rot="10800000">
            <a:off x="6904759" y="923874"/>
            <a:ext cx="616917" cy="4893646"/>
          </a:xfrm>
          <a:prstGeom prst="leftBrace">
            <a:avLst/>
          </a:prstGeom>
          <a:ln w="3810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294967" y="923874"/>
            <a:ext cx="6695767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Définir le plan de maintenance préventive </a:t>
            </a:r>
            <a:r>
              <a:rPr lang="fr-FR" sz="2400" dirty="0">
                <a:solidFill>
                  <a:srgbClr val="0070C0"/>
                </a:solidFill>
              </a:rPr>
              <a:t>systématique</a:t>
            </a:r>
            <a:r>
              <a:rPr lang="fr-FR" sz="2400" dirty="0"/>
              <a:t>, </a:t>
            </a:r>
            <a:r>
              <a:rPr lang="fr-FR" sz="2400" dirty="0">
                <a:solidFill>
                  <a:srgbClr val="0070C0"/>
                </a:solidFill>
              </a:rPr>
              <a:t>conditionnelle</a:t>
            </a:r>
            <a:r>
              <a:rPr lang="fr-FR" sz="2400" dirty="0"/>
              <a:t>, </a:t>
            </a:r>
            <a:r>
              <a:rPr lang="fr-FR" sz="2400" dirty="0">
                <a:solidFill>
                  <a:srgbClr val="0070C0"/>
                </a:solidFill>
              </a:rPr>
              <a:t>prévisionnelle</a:t>
            </a:r>
            <a:r>
              <a:rPr lang="fr-FR" sz="2400" dirty="0"/>
              <a:t> et </a:t>
            </a:r>
            <a:r>
              <a:rPr lang="fr-FR" sz="2400" dirty="0">
                <a:solidFill>
                  <a:srgbClr val="0070C0"/>
                </a:solidFill>
              </a:rPr>
              <a:t>réglementaire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Définir et intégrer les </a:t>
            </a:r>
            <a:r>
              <a:rPr lang="fr-FR" sz="2400" dirty="0">
                <a:solidFill>
                  <a:srgbClr val="0070C0"/>
                </a:solidFill>
              </a:rPr>
              <a:t>moyens de surveillance et de contrôle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Planifier et mettre en œuvre le </a:t>
            </a:r>
            <a:r>
              <a:rPr lang="fr-FR" sz="2400" dirty="0">
                <a:solidFill>
                  <a:srgbClr val="0070C0"/>
                </a:solidFill>
              </a:rPr>
              <a:t>plan de </a:t>
            </a:r>
            <a:r>
              <a:rPr lang="fr-FR" sz="2400" dirty="0" smtClean="0">
                <a:solidFill>
                  <a:srgbClr val="0070C0"/>
                </a:solidFill>
              </a:rPr>
              <a:t>maintenance </a:t>
            </a:r>
            <a:r>
              <a:rPr lang="en-US" sz="2400" dirty="0" err="1" smtClean="0">
                <a:solidFill>
                  <a:srgbClr val="0070C0"/>
                </a:solidFill>
              </a:rPr>
              <a:t>préventive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/>
              <a:t>en coordination avec </a:t>
            </a:r>
            <a:r>
              <a:rPr lang="en-US" sz="2400" dirty="0" err="1"/>
              <a:t>l'exploitant</a:t>
            </a:r>
            <a:endParaRPr lang="fr-FR" sz="2400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Exploiter</a:t>
            </a:r>
            <a:r>
              <a:rPr lang="en-US" sz="2400" dirty="0"/>
              <a:t> les </a:t>
            </a:r>
            <a:r>
              <a:rPr lang="en-US" sz="2400" dirty="0">
                <a:solidFill>
                  <a:srgbClr val="0070C0"/>
                </a:solidFill>
              </a:rPr>
              <a:t>informations </a:t>
            </a:r>
            <a:r>
              <a:rPr lang="fr-FR" sz="2400" dirty="0" smtClean="0">
                <a:solidFill>
                  <a:srgbClr val="0070C0"/>
                </a:solidFill>
              </a:rPr>
              <a:t>recueillies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70C0"/>
                </a:solidFill>
              </a:rPr>
              <a:t>Mettre </a:t>
            </a:r>
            <a:r>
              <a:rPr lang="fr-FR" sz="2400" dirty="0">
                <a:solidFill>
                  <a:srgbClr val="0070C0"/>
                </a:solidFill>
              </a:rPr>
              <a:t>à jour, évaluer et optimiser </a:t>
            </a:r>
            <a:r>
              <a:rPr lang="fr-FR" sz="2400" dirty="0"/>
              <a:t>le plan de maintenance préventive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0070C0"/>
                </a:solidFill>
              </a:rPr>
              <a:t>Capitaliser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et </a:t>
            </a:r>
            <a:r>
              <a:rPr lang="en-US" sz="2400" dirty="0" err="1">
                <a:solidFill>
                  <a:srgbClr val="0070C0"/>
                </a:solidFill>
              </a:rPr>
              <a:t>Transmettre</a:t>
            </a:r>
            <a:endParaRPr lang="fr-FR" sz="2400" dirty="0">
              <a:solidFill>
                <a:srgbClr val="0070C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31648" y="139044"/>
            <a:ext cx="6296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</a:rPr>
              <a:t>PROFILS ET COMPÉTENCES VISÉS</a:t>
            </a: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46187" y="2770532"/>
            <a:ext cx="39278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Définition</a:t>
            </a:r>
            <a:r>
              <a:rPr lang="en-US" sz="2400" b="1" dirty="0"/>
              <a:t>, </a:t>
            </a:r>
            <a:r>
              <a:rPr lang="en-US" sz="2400" b="1" dirty="0" err="1" smtClean="0"/>
              <a:t>Mise</a:t>
            </a:r>
            <a:r>
              <a:rPr lang="en-US" sz="2400" b="1" dirty="0" smtClean="0"/>
              <a:t> </a:t>
            </a:r>
            <a:r>
              <a:rPr lang="en-US" sz="2400" b="1" dirty="0"/>
              <a:t>en </a:t>
            </a:r>
            <a:r>
              <a:rPr lang="en-US" sz="2400" b="1" dirty="0" err="1" smtClean="0"/>
              <a:t>œuvre</a:t>
            </a:r>
            <a:r>
              <a:rPr lang="en-US" sz="2400" b="1" dirty="0" smtClean="0"/>
              <a:t> et </a:t>
            </a:r>
            <a:r>
              <a:rPr lang="en-US" sz="2400" b="1" dirty="0" err="1" smtClean="0"/>
              <a:t>Optimisation</a:t>
            </a:r>
            <a:r>
              <a:rPr lang="en-US" sz="2400" b="1" dirty="0" smtClean="0"/>
              <a:t> de </a:t>
            </a:r>
            <a:r>
              <a:rPr lang="en-US" sz="2400" b="1" dirty="0"/>
              <a:t>la </a:t>
            </a:r>
            <a:r>
              <a:rPr lang="en-US" sz="2400" b="1" dirty="0" smtClean="0">
                <a:solidFill>
                  <a:srgbClr val="FF0000"/>
                </a:solidFill>
              </a:rPr>
              <a:t>Maintenance </a:t>
            </a:r>
            <a:r>
              <a:rPr lang="en-US" sz="2400" b="1" dirty="0" err="1" smtClean="0">
                <a:solidFill>
                  <a:srgbClr val="FF0000"/>
                </a:solidFill>
              </a:rPr>
              <a:t>Préventive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9" name="Accolade ouvrante 8"/>
          <p:cNvSpPr/>
          <p:nvPr/>
        </p:nvSpPr>
        <p:spPr>
          <a:xfrm rot="10800000">
            <a:off x="7217015" y="923873"/>
            <a:ext cx="616917" cy="4893646"/>
          </a:xfrm>
          <a:prstGeom prst="leftBrace">
            <a:avLst/>
          </a:prstGeom>
          <a:ln w="3810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70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206477" y="1423894"/>
            <a:ext cx="69047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B0F0"/>
                </a:solidFill>
              </a:rPr>
              <a:t>Définir	des	priorités	d’action</a:t>
            </a:r>
            <a:r>
              <a:rPr lang="fr-FR" sz="2400" dirty="0"/>
              <a:t>	</a:t>
            </a:r>
            <a:r>
              <a:rPr lang="fr-FR" sz="2400" dirty="0" smtClean="0"/>
              <a:t>et des</a:t>
            </a:r>
            <a:r>
              <a:rPr lang="fr-FR" sz="2400" dirty="0"/>
              <a:t>	</a:t>
            </a:r>
            <a:r>
              <a:rPr lang="fr-FR" sz="2400" dirty="0" smtClean="0"/>
              <a:t> axes d’amélioration (fiabilité</a:t>
            </a:r>
            <a:r>
              <a:rPr lang="fr-FR" sz="2400" dirty="0"/>
              <a:t>, maintenabilité)</a:t>
            </a:r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Concevoir et argumenter des </a:t>
            </a:r>
            <a:r>
              <a:rPr lang="fr-FR" sz="2400" dirty="0">
                <a:solidFill>
                  <a:srgbClr val="00B0F0"/>
                </a:solidFill>
              </a:rPr>
              <a:t>solutions d’amélioration</a:t>
            </a:r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Utiliser les </a:t>
            </a:r>
            <a:r>
              <a:rPr lang="fr-FR" sz="2400" dirty="0">
                <a:solidFill>
                  <a:srgbClr val="00B0F0"/>
                </a:solidFill>
              </a:rPr>
              <a:t>techniques</a:t>
            </a:r>
            <a:r>
              <a:rPr lang="fr-FR" sz="2400" dirty="0"/>
              <a:t> et les </a:t>
            </a:r>
            <a:r>
              <a:rPr lang="fr-FR" sz="2400" dirty="0">
                <a:solidFill>
                  <a:srgbClr val="00B0F0"/>
                </a:solidFill>
              </a:rPr>
              <a:t>outils</a:t>
            </a:r>
            <a:r>
              <a:rPr lang="fr-FR" sz="2400" dirty="0"/>
              <a:t> </a:t>
            </a:r>
            <a:r>
              <a:rPr lang="fr-FR" sz="2400" dirty="0">
                <a:solidFill>
                  <a:srgbClr val="00B0F0"/>
                </a:solidFill>
              </a:rPr>
              <a:t>d'amélioration continue</a:t>
            </a:r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Mettre en œuvre les </a:t>
            </a:r>
            <a:r>
              <a:rPr lang="fr-FR" sz="2400" dirty="0">
                <a:solidFill>
                  <a:srgbClr val="00B0F0"/>
                </a:solidFill>
              </a:rPr>
              <a:t>solutions d’amélioration </a:t>
            </a:r>
            <a:r>
              <a:rPr lang="fr-FR" sz="2400" dirty="0"/>
              <a:t>et/ou </a:t>
            </a:r>
            <a:r>
              <a:rPr lang="fr-FR" sz="2400" dirty="0" smtClean="0"/>
              <a:t>les modifications</a:t>
            </a:r>
            <a:r>
              <a:rPr lang="fr-FR" sz="2400" dirty="0"/>
              <a:t>, </a:t>
            </a:r>
            <a:endParaRPr lang="fr-FR" sz="2400" dirty="0" smtClean="0"/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 smtClean="0"/>
              <a:t>Assurer </a:t>
            </a:r>
            <a:r>
              <a:rPr lang="fr-FR" sz="2400" dirty="0"/>
              <a:t>le </a:t>
            </a:r>
            <a:r>
              <a:rPr lang="fr-FR" sz="2400" dirty="0">
                <a:solidFill>
                  <a:srgbClr val="00B0F0"/>
                </a:solidFill>
              </a:rPr>
              <a:t>suivi des </a:t>
            </a:r>
            <a:r>
              <a:rPr lang="fr-FR" sz="2400" dirty="0" smtClean="0">
                <a:solidFill>
                  <a:srgbClr val="00B0F0"/>
                </a:solidFill>
              </a:rPr>
              <a:t>travaux</a:t>
            </a:r>
            <a:endParaRPr lang="fr-FR" sz="2400" dirty="0">
              <a:solidFill>
                <a:srgbClr val="00B0F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31648" y="278089"/>
            <a:ext cx="6296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</a:rPr>
              <a:t>PROFILS ET COMPÉTENCES VISÉS</a:t>
            </a: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47865" y="2644170"/>
            <a:ext cx="36230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Amélioration </a:t>
            </a:r>
            <a:r>
              <a:rPr lang="fr-FR" sz="2400" b="1" dirty="0"/>
              <a:t>de la disponibilité et </a:t>
            </a:r>
            <a:r>
              <a:rPr lang="fr-FR" sz="2400" b="1" dirty="0" smtClean="0">
                <a:solidFill>
                  <a:srgbClr val="FF0000"/>
                </a:solidFill>
              </a:rPr>
              <a:t>Optimisation </a:t>
            </a:r>
            <a:r>
              <a:rPr lang="fr-FR" sz="2400" b="1" dirty="0">
                <a:solidFill>
                  <a:srgbClr val="FF0000"/>
                </a:solidFill>
              </a:rPr>
              <a:t>des coûts</a:t>
            </a:r>
          </a:p>
          <a:p>
            <a:r>
              <a:rPr lang="en-US" sz="2400" b="1" dirty="0" err="1"/>
              <a:t>liés</a:t>
            </a:r>
            <a:r>
              <a:rPr lang="en-US" sz="2400" b="1" dirty="0"/>
              <a:t> à la maintenance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9" name="Accolade ouvrante 8"/>
          <p:cNvSpPr/>
          <p:nvPr/>
        </p:nvSpPr>
        <p:spPr>
          <a:xfrm rot="10800000">
            <a:off x="7372501" y="1177233"/>
            <a:ext cx="414100" cy="4503533"/>
          </a:xfrm>
          <a:prstGeom prst="leftBrace">
            <a:avLst/>
          </a:prstGeom>
          <a:ln w="3810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30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899590" y="1543305"/>
            <a:ext cx="600516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Low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Contribuer à </a:t>
            </a:r>
            <a:r>
              <a:rPr lang="fr-FR" sz="2400" dirty="0">
                <a:solidFill>
                  <a:srgbClr val="00B0F0"/>
                </a:solidFill>
              </a:rPr>
              <a:t>l’intégration des contraintes liées</a:t>
            </a:r>
            <a:r>
              <a:rPr lang="fr-FR" sz="2400" dirty="0"/>
              <a:t> à la maintenance lors de la </a:t>
            </a:r>
            <a:r>
              <a:rPr lang="fr-FR" sz="2400" dirty="0">
                <a:solidFill>
                  <a:srgbClr val="00B0F0"/>
                </a:solidFill>
              </a:rPr>
              <a:t>conception d’un nouveau bien</a:t>
            </a:r>
          </a:p>
          <a:p>
            <a:pPr marL="342900" lvl="0" indent="-342900" algn="justLow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Préparer l’i</a:t>
            </a:r>
            <a:r>
              <a:rPr lang="fr-FR" sz="2400" dirty="0">
                <a:solidFill>
                  <a:srgbClr val="00B0F0"/>
                </a:solidFill>
              </a:rPr>
              <a:t>nstallation</a:t>
            </a:r>
            <a:r>
              <a:rPr lang="fr-FR" sz="2400" dirty="0"/>
              <a:t> et participer à la </a:t>
            </a:r>
            <a:r>
              <a:rPr lang="fr-FR" sz="2400" dirty="0">
                <a:solidFill>
                  <a:srgbClr val="00B0F0"/>
                </a:solidFill>
              </a:rPr>
              <a:t>réception</a:t>
            </a:r>
            <a:r>
              <a:rPr lang="fr-FR" sz="2400" dirty="0"/>
              <a:t> et </a:t>
            </a:r>
            <a:r>
              <a:rPr lang="fr-FR" sz="2400" dirty="0" smtClean="0"/>
              <a:t>à la </a:t>
            </a:r>
            <a:r>
              <a:rPr lang="fr-FR" sz="2400" dirty="0">
                <a:solidFill>
                  <a:srgbClr val="00B0F0"/>
                </a:solidFill>
              </a:rPr>
              <a:t>mise en service </a:t>
            </a:r>
            <a:r>
              <a:rPr lang="fr-FR" sz="2400" dirty="0"/>
              <a:t>des </a:t>
            </a:r>
            <a:r>
              <a:rPr lang="fr-FR" sz="2400" dirty="0">
                <a:solidFill>
                  <a:srgbClr val="00B0F0"/>
                </a:solidFill>
              </a:rPr>
              <a:t>nouveaux biens</a:t>
            </a:r>
          </a:p>
          <a:p>
            <a:pPr marL="342900" indent="-342900" algn="justLow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Participer à la </a:t>
            </a:r>
            <a:r>
              <a:rPr lang="fr-FR" sz="2400" dirty="0">
                <a:solidFill>
                  <a:srgbClr val="00B0F0"/>
                </a:solidFill>
              </a:rPr>
              <a:t>conception</a:t>
            </a:r>
            <a:r>
              <a:rPr lang="fr-FR" sz="2400" dirty="0"/>
              <a:t> et à la </a:t>
            </a:r>
            <a:r>
              <a:rPr lang="fr-FR" sz="2400" dirty="0">
                <a:solidFill>
                  <a:srgbClr val="00B0F0"/>
                </a:solidFill>
              </a:rPr>
              <a:t>réalisation</a:t>
            </a:r>
            <a:r>
              <a:rPr lang="fr-FR" sz="2400" dirty="0"/>
              <a:t> de projets de </a:t>
            </a:r>
            <a:r>
              <a:rPr lang="fr-FR" sz="2400" dirty="0">
                <a:solidFill>
                  <a:srgbClr val="00B0F0"/>
                </a:solidFill>
              </a:rPr>
              <a:t>rénovations des installations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80810" y="539699"/>
            <a:ext cx="6296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</a:rPr>
              <a:t>PROFILS ET COMPÉTENCES VISÉS</a:t>
            </a: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31555" y="2644170"/>
            <a:ext cx="3213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760">
              <a:spcAft>
                <a:spcPts val="0"/>
              </a:spcAft>
            </a:pPr>
            <a:r>
              <a:rPr lang="fr-FR" sz="2400" b="1" dirty="0">
                <a:solidFill>
                  <a:srgbClr val="FF0000"/>
                </a:solidFill>
              </a:rPr>
              <a:t>Intégration</a:t>
            </a:r>
            <a:r>
              <a:rPr lang="fr-FR" sz="2400" b="1" dirty="0"/>
              <a:t> de nouveaux biens </a:t>
            </a:r>
            <a:r>
              <a:rPr lang="fr-FR" sz="2400" b="1" dirty="0">
                <a:solidFill>
                  <a:srgbClr val="00B0F0"/>
                </a:solidFill>
              </a:rPr>
              <a:t>et</a:t>
            </a:r>
            <a:r>
              <a:rPr lang="fr-FR" sz="2400" b="1" dirty="0"/>
              <a:t> </a:t>
            </a:r>
            <a:r>
              <a:rPr lang="fr-FR" sz="2400" b="1" dirty="0">
                <a:solidFill>
                  <a:srgbClr val="FF0000"/>
                </a:solidFill>
              </a:rPr>
              <a:t>réalisation</a:t>
            </a:r>
            <a:r>
              <a:rPr lang="fr-FR" sz="2400" b="1" dirty="0"/>
              <a:t> des travaux neufs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9" name="Accolade ouvrante 8"/>
          <p:cNvSpPr/>
          <p:nvPr/>
        </p:nvSpPr>
        <p:spPr>
          <a:xfrm rot="10800000">
            <a:off x="7347508" y="1486950"/>
            <a:ext cx="449770" cy="3884100"/>
          </a:xfrm>
          <a:prstGeom prst="leftBrace">
            <a:avLst/>
          </a:prstGeom>
          <a:ln w="3810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055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784092" y="2264944"/>
            <a:ext cx="58782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/>
              <a:t>Définir et justifier la </a:t>
            </a:r>
            <a:r>
              <a:rPr lang="fr-FR" sz="2400" dirty="0">
                <a:solidFill>
                  <a:srgbClr val="0070C0"/>
                </a:solidFill>
              </a:rPr>
              <a:t>stratégie de maintenance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70C0"/>
                </a:solidFill>
              </a:rPr>
              <a:t>Optimiser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/>
              <a:t>l’organisation</a:t>
            </a:r>
            <a:r>
              <a:rPr lang="en-US" sz="2400" dirty="0"/>
              <a:t> des </a:t>
            </a:r>
            <a:r>
              <a:rPr lang="en-US" sz="2400" dirty="0" err="1">
                <a:solidFill>
                  <a:srgbClr val="0070C0"/>
                </a:solidFill>
              </a:rPr>
              <a:t>activités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de maintenance</a:t>
            </a:r>
            <a:endParaRPr lang="fr-FR" sz="2400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Définir la </a:t>
            </a:r>
            <a:r>
              <a:rPr lang="fr-FR" sz="2400" dirty="0">
                <a:solidFill>
                  <a:srgbClr val="0070C0"/>
                </a:solidFill>
              </a:rPr>
              <a:t>stratégie liée à la sécurité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98797" y="686197"/>
            <a:ext cx="6296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</a:rPr>
              <a:t>PROFILS ET COMPÉTENCES VISÉS</a:t>
            </a: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41619" y="2634277"/>
            <a:ext cx="42326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760">
              <a:spcAft>
                <a:spcPts val="0"/>
              </a:spcAft>
            </a:pPr>
            <a:r>
              <a:rPr lang="fr-FR" sz="2400" b="1" dirty="0"/>
              <a:t>Définition ou </a:t>
            </a:r>
            <a:r>
              <a:rPr lang="fr-FR" sz="2400" b="1" dirty="0" smtClean="0"/>
              <a:t>Optimisation </a:t>
            </a:r>
            <a:r>
              <a:rPr lang="fr-FR" sz="2400" b="1" dirty="0"/>
              <a:t>de </a:t>
            </a:r>
            <a:r>
              <a:rPr lang="fr-FR" sz="2400" b="1" dirty="0" smtClean="0">
                <a:solidFill>
                  <a:srgbClr val="FF0000"/>
                </a:solidFill>
              </a:rPr>
              <a:t>l’Organisation </a:t>
            </a:r>
            <a:r>
              <a:rPr lang="fr-FR" sz="2400" b="1" dirty="0">
                <a:solidFill>
                  <a:srgbClr val="FF0000"/>
                </a:solidFill>
              </a:rPr>
              <a:t>de la </a:t>
            </a:r>
            <a:r>
              <a:rPr lang="fr-FR" sz="2400" b="1" dirty="0" smtClean="0">
                <a:solidFill>
                  <a:srgbClr val="FF0000"/>
                </a:solidFill>
              </a:rPr>
              <a:t>Fonction Maintenance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9" name="Accolade ouvrante 8"/>
          <p:cNvSpPr/>
          <p:nvPr/>
        </p:nvSpPr>
        <p:spPr>
          <a:xfrm rot="10800000">
            <a:off x="6526971" y="2116011"/>
            <a:ext cx="434859" cy="2236859"/>
          </a:xfrm>
          <a:prstGeom prst="leftBrace">
            <a:avLst/>
          </a:prstGeom>
          <a:ln w="3810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67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698091" y="1747677"/>
            <a:ext cx="6101939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Prendre en charge les </a:t>
            </a:r>
            <a:r>
              <a:rPr lang="fr-FR" sz="2400" dirty="0">
                <a:solidFill>
                  <a:srgbClr val="0070C0"/>
                </a:solidFill>
              </a:rPr>
              <a:t>déchets et les effluents </a:t>
            </a:r>
            <a:r>
              <a:rPr lang="fr-FR" sz="2400" dirty="0"/>
              <a:t>et leurs traitements dans le </a:t>
            </a:r>
            <a:r>
              <a:rPr lang="fr-FR" sz="2400" dirty="0">
                <a:solidFill>
                  <a:srgbClr val="0070C0"/>
                </a:solidFill>
              </a:rPr>
              <a:t>respect de la règlementation</a:t>
            </a:r>
          </a:p>
          <a:p>
            <a:pPr marL="342900" lvl="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70C0"/>
                </a:solidFill>
              </a:rPr>
              <a:t>Définir et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2400" dirty="0" smtClean="0">
                <a:solidFill>
                  <a:srgbClr val="0070C0"/>
                </a:solidFill>
              </a:rPr>
              <a:t>Gérer </a:t>
            </a:r>
            <a:r>
              <a:rPr lang="fr-FR" sz="2400" dirty="0" smtClean="0"/>
              <a:t>l’ensemble des</a:t>
            </a:r>
            <a:r>
              <a:rPr lang="fr-FR" sz="2400" dirty="0"/>
              <a:t> 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70C0"/>
                </a:solidFill>
              </a:rPr>
              <a:t>ressources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documentaires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/>
              <a:t>en maintenance</a:t>
            </a:r>
            <a:endParaRPr lang="fr-FR" sz="2400" dirty="0"/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Contribuer à </a:t>
            </a:r>
            <a:r>
              <a:rPr lang="fr-FR" sz="2400" dirty="0" smtClean="0">
                <a:solidFill>
                  <a:srgbClr val="0070C0"/>
                </a:solidFill>
              </a:rPr>
              <a:t>l’Optimisation </a:t>
            </a:r>
            <a:r>
              <a:rPr lang="fr-FR" sz="2400" dirty="0">
                <a:solidFill>
                  <a:srgbClr val="0070C0"/>
                </a:solidFill>
              </a:rPr>
              <a:t>de la Chaîne Logistique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98797" y="686197"/>
            <a:ext cx="6296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</a:rPr>
              <a:t>PROFILS ET COMPÉTENCES VISÉS</a:t>
            </a: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72561" y="2555619"/>
            <a:ext cx="42326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Support Logistique </a:t>
            </a:r>
            <a:r>
              <a:rPr lang="fr-FR" sz="2400" b="1" dirty="0" smtClean="0"/>
              <a:t>:</a:t>
            </a:r>
            <a:endParaRPr lang="fr-FR" sz="2400" b="1" dirty="0"/>
          </a:p>
          <a:p>
            <a:r>
              <a:rPr lang="fr-FR" sz="2400" b="1" dirty="0"/>
              <a:t>Contribution à </a:t>
            </a:r>
            <a:r>
              <a:rPr lang="fr-FR" sz="2400" b="1" dirty="0" smtClean="0"/>
              <a:t>l’Optimisation </a:t>
            </a:r>
            <a:r>
              <a:rPr lang="fr-FR" sz="2400" b="1" dirty="0"/>
              <a:t>de la Chaine Logistique (</a:t>
            </a:r>
            <a:r>
              <a:rPr lang="fr-FR" sz="2400" b="1" dirty="0" err="1">
                <a:solidFill>
                  <a:srgbClr val="FF0000"/>
                </a:solidFill>
              </a:rPr>
              <a:t>Supply</a:t>
            </a:r>
            <a:r>
              <a:rPr lang="fr-FR" sz="2400" b="1" dirty="0">
                <a:solidFill>
                  <a:srgbClr val="FF0000"/>
                </a:solidFill>
              </a:rPr>
              <a:t> Chain</a:t>
            </a:r>
            <a:r>
              <a:rPr lang="fr-FR" sz="2400" b="1" dirty="0"/>
              <a:t>)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9" name="Accolade ouvrante 8"/>
          <p:cNvSpPr/>
          <p:nvPr/>
        </p:nvSpPr>
        <p:spPr>
          <a:xfrm rot="10800000">
            <a:off x="7038246" y="1747677"/>
            <a:ext cx="567167" cy="3362645"/>
          </a:xfrm>
          <a:prstGeom prst="leftBrace">
            <a:avLst/>
          </a:prstGeom>
          <a:ln w="3810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044887" y="1936283"/>
            <a:ext cx="610193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Animer,	</a:t>
            </a:r>
            <a:r>
              <a:rPr lang="fr-FR" sz="2400" dirty="0" smtClean="0">
                <a:solidFill>
                  <a:srgbClr val="0070C0"/>
                </a:solidFill>
              </a:rPr>
              <a:t>encadrer</a:t>
            </a:r>
            <a:r>
              <a:rPr lang="fr-FR" sz="2400" dirty="0" smtClean="0"/>
              <a:t> et</a:t>
            </a:r>
            <a:r>
              <a:rPr lang="fr-FR" sz="2400" dirty="0"/>
              <a:t> </a:t>
            </a:r>
            <a:r>
              <a:rPr lang="fr-FR" sz="2400" dirty="0" smtClean="0"/>
              <a:t>gérer une</a:t>
            </a:r>
            <a:r>
              <a:rPr lang="fr-FR" sz="2400" dirty="0"/>
              <a:t>	</a:t>
            </a:r>
            <a:r>
              <a:rPr lang="fr-FR" sz="2400" dirty="0" smtClean="0">
                <a:solidFill>
                  <a:srgbClr val="0070C0"/>
                </a:solidFill>
              </a:rPr>
              <a:t>équipe de maintenance</a:t>
            </a:r>
            <a:endParaRPr lang="fr-FR" sz="2400" dirty="0">
              <a:solidFill>
                <a:srgbClr val="0070C0"/>
              </a:solidFill>
            </a:endParaRPr>
          </a:p>
          <a:p>
            <a:pPr marL="342900" lvl="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70C0"/>
                </a:solidFill>
              </a:rPr>
              <a:t>Coordonner</a:t>
            </a:r>
            <a:r>
              <a:rPr lang="fr-FR" sz="2400" dirty="0"/>
              <a:t> et gérer les </a:t>
            </a:r>
            <a:r>
              <a:rPr lang="fr-FR" sz="2400" dirty="0">
                <a:solidFill>
                  <a:srgbClr val="0070C0"/>
                </a:solidFill>
              </a:rPr>
              <a:t>activités de sous-traitance</a:t>
            </a: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2400" dirty="0"/>
              <a:t>Contribuer à l'élaboration du plan de formation et/ou </a:t>
            </a:r>
            <a:r>
              <a:rPr lang="fr-FR" sz="2400" dirty="0">
                <a:solidFill>
                  <a:srgbClr val="0070C0"/>
                </a:solidFill>
              </a:rPr>
              <a:t>participer à des actions de formations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98797" y="686197"/>
            <a:ext cx="6296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</a:rPr>
              <a:t>PROFILS ET COMPÉTENCES VISÉS</a:t>
            </a: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84072" y="3009560"/>
            <a:ext cx="45865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Animation et </a:t>
            </a:r>
            <a:r>
              <a:rPr lang="fr-FR" sz="2400" b="1" dirty="0" smtClean="0">
                <a:solidFill>
                  <a:srgbClr val="FF0000"/>
                </a:solidFill>
              </a:rPr>
              <a:t>Encadrement</a:t>
            </a:r>
            <a:endParaRPr lang="fr-FR" sz="2400" b="1" dirty="0">
              <a:solidFill>
                <a:srgbClr val="FF0000"/>
              </a:solidFill>
            </a:endParaRPr>
          </a:p>
          <a:p>
            <a:r>
              <a:rPr lang="en-US" sz="2400" b="1" dirty="0" err="1"/>
              <a:t>d’une</a:t>
            </a:r>
            <a:r>
              <a:rPr lang="en-US" sz="2400" b="1" dirty="0"/>
              <a:t> </a:t>
            </a:r>
            <a:r>
              <a:rPr lang="en-US" sz="2400" b="1" dirty="0" err="1"/>
              <a:t>équipe</a:t>
            </a:r>
            <a:r>
              <a:rPr lang="en-US" sz="2400" b="1" dirty="0"/>
              <a:t> de </a:t>
            </a:r>
            <a:r>
              <a:rPr lang="en-US" sz="2400" b="1" dirty="0" smtClean="0"/>
              <a:t>Maintenance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9" name="Accolade ouvrante 8"/>
          <p:cNvSpPr/>
          <p:nvPr/>
        </p:nvSpPr>
        <p:spPr>
          <a:xfrm rot="10800000">
            <a:off x="7230565" y="1878290"/>
            <a:ext cx="369769" cy="3101420"/>
          </a:xfrm>
          <a:prstGeom prst="leftBrace">
            <a:avLst/>
          </a:prstGeom>
          <a:ln w="3810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1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270387" y="1709298"/>
            <a:ext cx="11651226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335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5583555" algn="l"/>
              </a:tabLst>
            </a:pPr>
            <a:r>
              <a:rPr lang="fr-FR" sz="2800" dirty="0" smtClean="0"/>
              <a:t>Supporté </a:t>
            </a:r>
            <a:r>
              <a:rPr lang="fr-FR" sz="2800" dirty="0"/>
              <a:t>par le Projet ERASMUS+ </a:t>
            </a:r>
            <a:r>
              <a:rPr lang="fr-FR" sz="2800" dirty="0" smtClean="0"/>
              <a:t>ANL-</a:t>
            </a:r>
            <a:r>
              <a:rPr lang="fr-FR" sz="2800" dirty="0" err="1" smtClean="0"/>
              <a:t>MEd</a:t>
            </a:r>
            <a:r>
              <a:rPr lang="fr-FR" sz="2800" dirty="0" smtClean="0"/>
              <a:t>  </a:t>
            </a:r>
          </a:p>
          <a:p>
            <a:pPr marL="457200" indent="-457200" algn="just">
              <a:lnSpc>
                <a:spcPct val="150000"/>
              </a:lnSpc>
              <a:spcBef>
                <a:spcPts val="335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5583555" algn="l"/>
              </a:tabLst>
            </a:pPr>
            <a:r>
              <a:rPr lang="fr-FR" sz="2800" dirty="0" smtClean="0">
                <a:solidFill>
                  <a:srgbClr val="FF0000"/>
                </a:solidFill>
              </a:rPr>
              <a:t>ANL-</a:t>
            </a:r>
            <a:r>
              <a:rPr lang="fr-FR" sz="2800" dirty="0" err="1" smtClean="0">
                <a:solidFill>
                  <a:srgbClr val="FF0000"/>
                </a:solidFill>
              </a:rPr>
              <a:t>MEd</a:t>
            </a:r>
            <a:r>
              <a:rPr lang="fr-FR" sz="2800" dirty="0" smtClean="0"/>
              <a:t> = </a:t>
            </a:r>
            <a:r>
              <a:rPr lang="fr-FR" sz="2800" dirty="0" smtClean="0">
                <a:solidFill>
                  <a:srgbClr val="FF0000"/>
                </a:solidFill>
              </a:rPr>
              <a:t>A</a:t>
            </a:r>
            <a:r>
              <a:rPr lang="fr-FR" sz="2800" dirty="0" smtClean="0"/>
              <a:t>lgerian </a:t>
            </a:r>
            <a:r>
              <a:rPr lang="fr-FR" sz="2800" dirty="0" smtClean="0">
                <a:solidFill>
                  <a:srgbClr val="FF0000"/>
                </a:solidFill>
              </a:rPr>
              <a:t>N</a:t>
            </a:r>
            <a:r>
              <a:rPr lang="fr-FR" sz="2800" dirty="0" smtClean="0"/>
              <a:t>ational </a:t>
            </a:r>
            <a:r>
              <a:rPr lang="fr-FR" sz="2800" dirty="0" err="1" smtClean="0">
                <a:solidFill>
                  <a:srgbClr val="FF0000"/>
                </a:solidFill>
              </a:rPr>
              <a:t>L</a:t>
            </a:r>
            <a:r>
              <a:rPr lang="fr-FR" sz="2800" dirty="0" err="1" smtClean="0"/>
              <a:t>aboratory</a:t>
            </a:r>
            <a:r>
              <a:rPr lang="fr-FR" sz="2800" dirty="0" smtClean="0"/>
              <a:t> for </a:t>
            </a:r>
            <a:r>
              <a:rPr lang="fr-FR" sz="2800" dirty="0" smtClean="0">
                <a:solidFill>
                  <a:srgbClr val="FF0000"/>
                </a:solidFill>
              </a:rPr>
              <a:t>M</a:t>
            </a:r>
            <a:r>
              <a:rPr lang="fr-FR" sz="2800" dirty="0" smtClean="0"/>
              <a:t>aintenance </a:t>
            </a:r>
            <a:r>
              <a:rPr lang="fr-FR" sz="2800" dirty="0" smtClean="0">
                <a:solidFill>
                  <a:srgbClr val="FF0000"/>
                </a:solidFill>
              </a:rPr>
              <a:t>Ed</a:t>
            </a:r>
            <a:r>
              <a:rPr lang="fr-FR" sz="2800" dirty="0" smtClean="0"/>
              <a:t>ucation</a:t>
            </a:r>
          </a:p>
          <a:p>
            <a:pPr algn="just">
              <a:lnSpc>
                <a:spcPct val="150000"/>
              </a:lnSpc>
              <a:spcBef>
                <a:spcPts val="335"/>
              </a:spcBef>
              <a:spcAft>
                <a:spcPts val="0"/>
              </a:spcAft>
              <a:tabLst>
                <a:tab pos="5583555" algn="l"/>
              </a:tabLst>
            </a:pPr>
            <a:r>
              <a:rPr lang="fr-CA" sz="2800" dirty="0" smtClean="0"/>
              <a:t>(Laboratoire National Algérien </a:t>
            </a:r>
            <a:r>
              <a:rPr lang="fr-CA" sz="2800" dirty="0"/>
              <a:t>de </a:t>
            </a:r>
            <a:r>
              <a:rPr lang="fr-CA" sz="2800" dirty="0" smtClean="0"/>
              <a:t>Formation </a:t>
            </a:r>
            <a:r>
              <a:rPr lang="fr-CA" sz="2800" dirty="0"/>
              <a:t>à la </a:t>
            </a:r>
            <a:r>
              <a:rPr lang="fr-CA" sz="2800" dirty="0" smtClean="0"/>
              <a:t>Maintenance)</a:t>
            </a:r>
            <a:endParaRPr lang="fr-FR" sz="2800" dirty="0" smtClean="0"/>
          </a:p>
          <a:p>
            <a:pPr marL="457200" indent="-457200" algn="just">
              <a:lnSpc>
                <a:spcPct val="150000"/>
              </a:lnSpc>
              <a:spcBef>
                <a:spcPts val="335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5583555" algn="l"/>
              </a:tabLst>
            </a:pPr>
            <a:r>
              <a:rPr lang="fr-FR" sz="2800" dirty="0"/>
              <a:t>Master à portée </a:t>
            </a:r>
            <a:r>
              <a:rPr lang="fr-FR" sz="2800" dirty="0" smtClean="0"/>
              <a:t>nationale : Il </a:t>
            </a:r>
            <a:r>
              <a:rPr lang="fr-FR" sz="2800" dirty="0"/>
              <a:t>répond à un besoin crucial et urgent en matière de compétences dans le domaine de la maintenance. </a:t>
            </a:r>
            <a:r>
              <a:rPr lang="fr-FR" sz="2800" dirty="0">
                <a:solidFill>
                  <a:srgbClr val="0066FF"/>
                </a:solidFill>
              </a:rPr>
              <a:t>	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484" y="79483"/>
            <a:ext cx="781605" cy="8013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594554" y="54169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1115">
              <a:spcBef>
                <a:spcPts val="515"/>
              </a:spcBef>
              <a:spcAft>
                <a:spcPts val="0"/>
              </a:spcAft>
              <a:tabLst>
                <a:tab pos="5583555" algn="l"/>
              </a:tabLst>
            </a:pPr>
            <a:r>
              <a:rPr lang="fr-FR" sz="36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r>
              <a:rPr lang="fr-FR" b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fr-FR" b="1" spc="-1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fr-FR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</a:t>
            </a:r>
            <a:r>
              <a:rPr lang="fr-FR" b="1" spc="-1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r>
              <a:rPr lang="fr-FR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51958" y="480138"/>
            <a:ext cx="82397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C00000"/>
                </a:solidFill>
              </a:rPr>
              <a:t> CONTEXTE DE CRÉATION DU MASTER</a:t>
            </a:r>
          </a:p>
        </p:txBody>
      </p:sp>
    </p:spTree>
    <p:extLst>
      <p:ext uri="{BB962C8B-B14F-4D97-AF65-F5344CB8AC3E}">
        <p14:creationId xmlns:p14="http://schemas.microsoft.com/office/powerpoint/2010/main" val="1024950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329544" y="925354"/>
            <a:ext cx="702883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200" dirty="0"/>
              <a:t>Identifier  les  </a:t>
            </a:r>
            <a:r>
              <a:rPr lang="fr-FR" sz="2200" dirty="0">
                <a:solidFill>
                  <a:srgbClr val="00B0F0"/>
                </a:solidFill>
              </a:rPr>
              <a:t>dangers,</a:t>
            </a:r>
            <a:r>
              <a:rPr lang="fr-FR" sz="2200" dirty="0"/>
              <a:t>  les  </a:t>
            </a:r>
            <a:r>
              <a:rPr lang="fr-FR" sz="2200" dirty="0">
                <a:solidFill>
                  <a:srgbClr val="00B0F0"/>
                </a:solidFill>
              </a:rPr>
              <a:t>risques</a:t>
            </a:r>
            <a:r>
              <a:rPr lang="fr-FR" sz="2200" dirty="0"/>
              <a:t>  et  définir  les mesures de prévention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200" dirty="0"/>
              <a:t>Mettre en œuvre les </a:t>
            </a:r>
            <a:r>
              <a:rPr lang="fr-FR" sz="2200" dirty="0">
                <a:solidFill>
                  <a:srgbClr val="00B0F0"/>
                </a:solidFill>
              </a:rPr>
              <a:t>mesures de prévention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200" dirty="0"/>
              <a:t>Respecter et faire </a:t>
            </a:r>
            <a:r>
              <a:rPr lang="fr-FR" sz="2200" dirty="0">
                <a:solidFill>
                  <a:srgbClr val="00B0F0"/>
                </a:solidFill>
              </a:rPr>
              <a:t>respecter les consignes </a:t>
            </a:r>
            <a:r>
              <a:rPr lang="fr-FR" sz="2200" dirty="0"/>
              <a:t>et la réglementation en matière de </a:t>
            </a:r>
            <a:r>
              <a:rPr lang="fr-FR" sz="2200" dirty="0">
                <a:solidFill>
                  <a:srgbClr val="00B0F0"/>
                </a:solidFill>
              </a:rPr>
              <a:t>santé</a:t>
            </a:r>
            <a:r>
              <a:rPr lang="fr-FR" sz="2200" dirty="0"/>
              <a:t>, de </a:t>
            </a:r>
            <a:r>
              <a:rPr lang="fr-FR" sz="2200" dirty="0">
                <a:solidFill>
                  <a:srgbClr val="00B0F0"/>
                </a:solidFill>
              </a:rPr>
              <a:t>sécurité</a:t>
            </a:r>
            <a:r>
              <a:rPr lang="fr-FR" sz="2200" dirty="0"/>
              <a:t>, </a:t>
            </a:r>
            <a:r>
              <a:rPr lang="fr-FR" sz="2200" dirty="0">
                <a:solidFill>
                  <a:srgbClr val="00B0F0"/>
                </a:solidFill>
              </a:rPr>
              <a:t>d'hygiène</a:t>
            </a:r>
            <a:r>
              <a:rPr lang="fr-FR" sz="2200" dirty="0"/>
              <a:t> et </a:t>
            </a:r>
            <a:r>
              <a:rPr lang="fr-FR" sz="2200" dirty="0">
                <a:solidFill>
                  <a:srgbClr val="00B0F0"/>
                </a:solidFill>
              </a:rPr>
              <a:t>d'environnement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200" dirty="0"/>
              <a:t>Assurer  la  </a:t>
            </a:r>
            <a:r>
              <a:rPr lang="fr-FR" sz="2200" dirty="0">
                <a:solidFill>
                  <a:srgbClr val="00B0F0"/>
                </a:solidFill>
              </a:rPr>
              <a:t>circulation  des  informations  </a:t>
            </a:r>
            <a:r>
              <a:rPr lang="fr-FR" sz="2200" dirty="0"/>
              <a:t>de  type</a:t>
            </a:r>
          </a:p>
          <a:p>
            <a:pPr marL="354013" indent="-354013"/>
            <a:r>
              <a:rPr lang="en-US" sz="2200" dirty="0" smtClean="0"/>
              <a:t>    </a:t>
            </a:r>
            <a:r>
              <a:rPr lang="en-US" sz="2200" dirty="0" err="1" smtClean="0"/>
              <a:t>organisationnel</a:t>
            </a:r>
            <a:r>
              <a:rPr lang="en-US" sz="2200" dirty="0"/>
              <a:t>, technique, </a:t>
            </a:r>
            <a:r>
              <a:rPr lang="en-US" sz="2200" dirty="0" err="1"/>
              <a:t>réglementaire</a:t>
            </a:r>
            <a:r>
              <a:rPr lang="en-US" sz="2200" dirty="0"/>
              <a:t>, financier…</a:t>
            </a:r>
            <a:endParaRPr lang="fr-FR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00B0F0"/>
                </a:solidFill>
              </a:rPr>
              <a:t>Renseigner le dossier d'intervention</a:t>
            </a:r>
            <a:r>
              <a:rPr lang="fr-FR" sz="2200" dirty="0"/>
              <a:t> (temps passés,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pièces</a:t>
            </a:r>
            <a:r>
              <a:rPr lang="en-US" sz="2200" dirty="0"/>
              <a:t> </a:t>
            </a:r>
            <a:r>
              <a:rPr lang="en-US" sz="2200" dirty="0" err="1"/>
              <a:t>consommées</a:t>
            </a:r>
            <a:r>
              <a:rPr lang="en-US" sz="2200" dirty="0"/>
              <a:t>,….)</a:t>
            </a:r>
            <a:endParaRPr lang="fr-FR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rgbClr val="00B0F0"/>
                </a:solidFill>
              </a:rPr>
              <a:t>Gérer</a:t>
            </a:r>
            <a:r>
              <a:rPr lang="en-US" sz="2200" dirty="0">
                <a:solidFill>
                  <a:srgbClr val="00B0F0"/>
                </a:solidFill>
              </a:rPr>
              <a:t> </a:t>
            </a:r>
            <a:r>
              <a:rPr lang="en-US" sz="2200" dirty="0"/>
              <a:t>les </a:t>
            </a:r>
            <a:r>
              <a:rPr lang="en-US" sz="2200" dirty="0" err="1"/>
              <a:t>projets</a:t>
            </a:r>
            <a:endParaRPr lang="fr-FR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200" dirty="0"/>
              <a:t>Alimenter  et  faire  vivre  le  </a:t>
            </a:r>
            <a:r>
              <a:rPr lang="fr-FR" sz="2200" dirty="0">
                <a:solidFill>
                  <a:srgbClr val="00B0F0"/>
                </a:solidFill>
              </a:rPr>
              <a:t>système  d'information (notion de traçabilité)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Communiquer</a:t>
            </a:r>
            <a:r>
              <a:rPr lang="en-US" sz="2200" dirty="0"/>
              <a:t> en </a:t>
            </a:r>
            <a:r>
              <a:rPr lang="en-US" sz="2200" dirty="0">
                <a:solidFill>
                  <a:srgbClr val="00B0F0"/>
                </a:solidFill>
              </a:rPr>
              <a:t>langue </a:t>
            </a:r>
            <a:r>
              <a:rPr lang="en-US" sz="2200" dirty="0" err="1">
                <a:solidFill>
                  <a:srgbClr val="00B0F0"/>
                </a:solidFill>
              </a:rPr>
              <a:t>étrangère</a:t>
            </a:r>
            <a:endParaRPr lang="fr-FR" sz="2200" dirty="0">
              <a:solidFill>
                <a:srgbClr val="00B0F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47574" y="306709"/>
            <a:ext cx="6296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</a:rPr>
              <a:t>PROFILS ET COMPÉTENCES VISÉS</a:t>
            </a: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92227" y="2090171"/>
            <a:ext cx="458658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Compétences transversales/ aux différentes activités</a:t>
            </a:r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fr-FR" sz="2400" b="1" dirty="0">
                <a:solidFill>
                  <a:srgbClr val="FF0000"/>
                </a:solidFill>
              </a:rPr>
              <a:t> </a:t>
            </a:r>
            <a:endParaRPr lang="fr-FR" sz="24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Sécurité des personnes, des biens et de l'environnement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Collecte</a:t>
            </a:r>
            <a:r>
              <a:rPr lang="fr-FR" sz="2400" dirty="0"/>
              <a:t>, capitalisation</a:t>
            </a:r>
          </a:p>
          <a:p>
            <a:r>
              <a:rPr lang="fr-FR" sz="2400" dirty="0"/>
              <a:t>et diffusion de l'information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9" name="Accolade ouvrante 8"/>
          <p:cNvSpPr/>
          <p:nvPr/>
        </p:nvSpPr>
        <p:spPr>
          <a:xfrm rot="10800000">
            <a:off x="7587677" y="1111046"/>
            <a:ext cx="409100" cy="4984954"/>
          </a:xfrm>
          <a:prstGeom prst="leftBrace">
            <a:avLst/>
          </a:prstGeom>
          <a:ln w="3810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6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717755" y="1064914"/>
            <a:ext cx="8591575" cy="4978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rgbClr val="0066FF"/>
                </a:solidFill>
              </a:rPr>
              <a:t>	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Ingénieur</a:t>
            </a:r>
            <a:r>
              <a:rPr lang="en-US" sz="2000" dirty="0"/>
              <a:t> de production</a:t>
            </a:r>
            <a:endParaRPr lang="fr-FR" sz="2000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Responsable</a:t>
            </a:r>
            <a:r>
              <a:rPr lang="en-US" sz="2000" dirty="0"/>
              <a:t> </a:t>
            </a:r>
            <a:r>
              <a:rPr lang="en-US" sz="2000" dirty="0" err="1"/>
              <a:t>planification</a:t>
            </a:r>
            <a:r>
              <a:rPr lang="en-US" sz="2000" dirty="0"/>
              <a:t>/</a:t>
            </a:r>
            <a:r>
              <a:rPr lang="en-US" sz="2000" dirty="0" err="1"/>
              <a:t>responsable</a:t>
            </a:r>
            <a:r>
              <a:rPr lang="en-US" sz="2000" dirty="0"/>
              <a:t> </a:t>
            </a:r>
            <a:r>
              <a:rPr lang="en-US" sz="2000" dirty="0" err="1"/>
              <a:t>ordonnancement</a:t>
            </a:r>
            <a:endParaRPr lang="fr-FR" sz="2000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Ingénieur</a:t>
            </a:r>
            <a:r>
              <a:rPr lang="en-US" sz="2000" dirty="0"/>
              <a:t> process</a:t>
            </a:r>
            <a:r>
              <a:rPr lang="en-US" sz="2000" dirty="0" smtClean="0"/>
              <a:t>/ </a:t>
            </a:r>
            <a:r>
              <a:rPr lang="en-US" sz="2000" dirty="0" err="1" smtClean="0"/>
              <a:t>Ingénieur</a:t>
            </a:r>
            <a:r>
              <a:rPr lang="en-US" sz="2000" dirty="0" smtClean="0"/>
              <a:t> </a:t>
            </a:r>
            <a:r>
              <a:rPr lang="en-US" sz="2000" dirty="0" err="1"/>
              <a:t>industrialisation</a:t>
            </a:r>
            <a:endParaRPr lang="fr-FR" sz="2000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Ingénieur</a:t>
            </a:r>
            <a:r>
              <a:rPr lang="en-US" sz="2000" dirty="0"/>
              <a:t> en maintenance </a:t>
            </a:r>
            <a:r>
              <a:rPr lang="en-US" sz="2000" dirty="0" err="1"/>
              <a:t>industrielle</a:t>
            </a:r>
            <a:endParaRPr lang="fr-FR" sz="2000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Chef de </a:t>
            </a:r>
            <a:r>
              <a:rPr lang="en-US" sz="2000" dirty="0" err="1"/>
              <a:t>projet</a:t>
            </a:r>
            <a:r>
              <a:rPr lang="en-US" sz="2000" dirty="0"/>
              <a:t> </a:t>
            </a:r>
            <a:r>
              <a:rPr lang="en-US" sz="2000" dirty="0" err="1"/>
              <a:t>industriel</a:t>
            </a:r>
            <a:endParaRPr lang="fr-FR" sz="2000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Analyste</a:t>
            </a:r>
            <a:r>
              <a:rPr lang="en-US" sz="2000" dirty="0"/>
              <a:t> </a:t>
            </a:r>
            <a:r>
              <a:rPr lang="en-US" sz="2000" dirty="0" err="1"/>
              <a:t>logistique</a:t>
            </a:r>
            <a:r>
              <a:rPr lang="en-US" sz="2000" dirty="0"/>
              <a:t> / </a:t>
            </a:r>
            <a:r>
              <a:rPr lang="en-US" sz="2000" dirty="0" err="1"/>
              <a:t>Logisticien</a:t>
            </a:r>
            <a:r>
              <a:rPr lang="en-US" sz="2000" dirty="0"/>
              <a:t> / </a:t>
            </a:r>
            <a:r>
              <a:rPr lang="en-US" sz="2000" dirty="0" err="1"/>
              <a:t>Ingénieur</a:t>
            </a:r>
            <a:r>
              <a:rPr lang="en-US" sz="2000" dirty="0"/>
              <a:t> </a:t>
            </a:r>
            <a:r>
              <a:rPr lang="en-US" sz="2000" dirty="0" err="1"/>
              <a:t>logistique</a:t>
            </a:r>
            <a:endParaRPr lang="fr-FR" sz="2000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Consultant </a:t>
            </a:r>
            <a:r>
              <a:rPr lang="en-US" sz="2000" dirty="0" err="1"/>
              <a:t>logistique</a:t>
            </a:r>
            <a:r>
              <a:rPr lang="en-US" sz="2000" dirty="0"/>
              <a:t> / </a:t>
            </a:r>
            <a:r>
              <a:rPr lang="en-US" sz="2000" dirty="0" err="1"/>
              <a:t>Ingénieur</a:t>
            </a:r>
            <a:r>
              <a:rPr lang="en-US" sz="2000" dirty="0"/>
              <a:t> </a:t>
            </a:r>
            <a:r>
              <a:rPr lang="en-US" sz="2000" dirty="0" err="1"/>
              <a:t>conseil</a:t>
            </a:r>
            <a:endParaRPr lang="fr-FR" sz="2000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/>
              <a:t>Directeur </a:t>
            </a:r>
            <a:r>
              <a:rPr lang="fr-FR" sz="2000" dirty="0" err="1"/>
              <a:t>Supply</a:t>
            </a:r>
            <a:r>
              <a:rPr lang="fr-FR" sz="2000" dirty="0"/>
              <a:t> Chain / Directeur logistique / </a:t>
            </a:r>
            <a:r>
              <a:rPr lang="fr-FR" sz="2000" dirty="0" err="1" smtClean="0"/>
              <a:t>Supply</a:t>
            </a:r>
            <a:r>
              <a:rPr lang="fr-FR" sz="2000" dirty="0" smtClean="0"/>
              <a:t> </a:t>
            </a:r>
            <a:r>
              <a:rPr lang="fr-FR" sz="2000" dirty="0" err="1" smtClean="0"/>
              <a:t>chain</a:t>
            </a:r>
            <a:r>
              <a:rPr lang="fr-FR" sz="2000" dirty="0" smtClean="0"/>
              <a:t> </a:t>
            </a:r>
            <a:r>
              <a:rPr lang="fr-FR" sz="2000" dirty="0"/>
              <a:t>manager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Responsable</a:t>
            </a:r>
            <a:r>
              <a:rPr lang="en-US" sz="2000" dirty="0"/>
              <a:t> des </a:t>
            </a:r>
            <a:r>
              <a:rPr lang="en-US" sz="2000" dirty="0" err="1"/>
              <a:t>opérations</a:t>
            </a:r>
            <a:r>
              <a:rPr lang="en-US" sz="2000" dirty="0"/>
              <a:t> / Operations manager</a:t>
            </a:r>
            <a:endParaRPr lang="fr-FR" sz="2000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/>
              <a:t>Responsable flux industriel / Gestionnaire de flux de produit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Responsable</a:t>
            </a:r>
            <a:r>
              <a:rPr lang="en-US" sz="2000" dirty="0"/>
              <a:t> </a:t>
            </a:r>
            <a:r>
              <a:rPr lang="en-US" sz="2000" dirty="0" err="1"/>
              <a:t>logistique</a:t>
            </a:r>
            <a:r>
              <a:rPr lang="en-US" sz="2000" dirty="0"/>
              <a:t> </a:t>
            </a:r>
            <a:r>
              <a:rPr lang="en-US" sz="2000" dirty="0" err="1"/>
              <a:t>expéditions</a:t>
            </a:r>
            <a:endParaRPr lang="fr-FR" sz="2000" dirty="0"/>
          </a:p>
          <a:p>
            <a:pPr marL="342900" indent="-342900">
              <a:spcBef>
                <a:spcPts val="31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583555" algn="l"/>
              </a:tabLst>
            </a:pPr>
            <a:r>
              <a:rPr lang="fr-FR" sz="2000" dirty="0" err="1" smtClean="0">
                <a:solidFill>
                  <a:srgbClr val="0066FF"/>
                </a:solidFill>
              </a:rPr>
              <a:t>etc</a:t>
            </a:r>
            <a:r>
              <a:rPr lang="fr-FR" sz="2000" dirty="0">
                <a:solidFill>
                  <a:srgbClr val="0066FF"/>
                </a:solidFill>
              </a:rPr>
              <a:t>	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594554" y="54169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1115">
              <a:spcBef>
                <a:spcPts val="515"/>
              </a:spcBef>
              <a:spcAft>
                <a:spcPts val="0"/>
              </a:spcAft>
              <a:tabLst>
                <a:tab pos="5583555" algn="l"/>
              </a:tabLst>
            </a:pPr>
            <a:r>
              <a:rPr lang="fr-FR" sz="36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r>
              <a:rPr lang="fr-FR" b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fr-FR" b="1" spc="-1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fr-FR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</a:t>
            </a:r>
            <a:r>
              <a:rPr lang="fr-FR" b="1" spc="-1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r>
              <a:rPr lang="fr-FR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31648" y="400654"/>
            <a:ext cx="6767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</a:rPr>
              <a:t>Métiers Accessibles Suite À Ce Master</a:t>
            </a:r>
            <a:endParaRPr lang="fr-FR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05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0877" y="432619"/>
            <a:ext cx="9783096" cy="570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74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504700"/>
            <a:ext cx="10122369" cy="553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25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668" y="147484"/>
            <a:ext cx="9867145" cy="599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07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204" y="1425678"/>
            <a:ext cx="11007592" cy="376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20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ZoneTexte 43"/>
          <p:cNvSpPr txBox="1"/>
          <p:nvPr/>
        </p:nvSpPr>
        <p:spPr>
          <a:xfrm>
            <a:off x="2460524" y="1630138"/>
            <a:ext cx="7105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solidFill>
                  <a:srgbClr val="0066FF"/>
                </a:solidFill>
              </a:rPr>
              <a:t>Merci de votre attention</a:t>
            </a:r>
            <a:endParaRPr lang="fr-FR" sz="4800" b="1" dirty="0">
              <a:solidFill>
                <a:srgbClr val="0066FF"/>
              </a:solidFill>
            </a:endParaRPr>
          </a:p>
        </p:txBody>
      </p:sp>
      <p:grpSp>
        <p:nvGrpSpPr>
          <p:cNvPr id="45" name="Groupe 44"/>
          <p:cNvGrpSpPr/>
          <p:nvPr/>
        </p:nvGrpSpPr>
        <p:grpSpPr>
          <a:xfrm>
            <a:off x="2046487" y="3781427"/>
            <a:ext cx="8227430" cy="2031543"/>
            <a:chOff x="1500166" y="3929066"/>
            <a:chExt cx="5857916" cy="1785950"/>
          </a:xfrm>
        </p:grpSpPr>
        <p:grpSp>
          <p:nvGrpSpPr>
            <p:cNvPr id="46" name="Groupe 45"/>
            <p:cNvGrpSpPr/>
            <p:nvPr/>
          </p:nvGrpSpPr>
          <p:grpSpPr>
            <a:xfrm>
              <a:off x="1500166" y="3929066"/>
              <a:ext cx="5857916" cy="1785950"/>
              <a:chOff x="1643043" y="3929066"/>
              <a:chExt cx="5857916" cy="1785950"/>
            </a:xfrm>
          </p:grpSpPr>
          <p:grpSp>
            <p:nvGrpSpPr>
              <p:cNvPr id="48" name="Groupe 47"/>
              <p:cNvGrpSpPr/>
              <p:nvPr/>
            </p:nvGrpSpPr>
            <p:grpSpPr>
              <a:xfrm>
                <a:off x="1643043" y="3929066"/>
                <a:ext cx="5857916" cy="1785950"/>
                <a:chOff x="1857357" y="3929066"/>
                <a:chExt cx="5857916" cy="1785950"/>
              </a:xfrm>
            </p:grpSpPr>
            <p:pic>
              <p:nvPicPr>
                <p:cNvPr id="52" name="Picture 2" descr="C:\Users\h.habaci\Desktop\KKK.PNG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3428993" y="4929197"/>
                  <a:ext cx="714381" cy="785813"/>
                </a:xfrm>
                <a:prstGeom prst="rect">
                  <a:avLst/>
                </a:prstGeom>
                <a:noFill/>
                <a:ln w="6350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3" name="Picture 2" descr="C:\Users\h.habaci\Desktop\ubma.PNG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357687" y="4946667"/>
                  <a:ext cx="714381" cy="768349"/>
                </a:xfrm>
                <a:prstGeom prst="rect">
                  <a:avLst/>
                </a:prstGeom>
                <a:noFill/>
              </p:spPr>
            </p:pic>
            <p:pic>
              <p:nvPicPr>
                <p:cNvPr id="54" name="Picture 3" descr="C:\Users\h.habaci\Desktop\CRTI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6913798" y="4929198"/>
                  <a:ext cx="801475" cy="785818"/>
                </a:xfrm>
                <a:prstGeom prst="rect">
                  <a:avLst/>
                </a:prstGeom>
                <a:noFill/>
              </p:spPr>
            </p:pic>
            <p:pic>
              <p:nvPicPr>
                <p:cNvPr id="55" name="Picture 4" descr="C:\Users\h.habaci\Desktop\téléchargé.jpg"/>
                <p:cNvPicPr>
                  <a:picLocks noChangeAspect="1" noChangeArrowheads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6072199" y="5000636"/>
                  <a:ext cx="785818" cy="698504"/>
                </a:xfrm>
                <a:prstGeom prst="rect">
                  <a:avLst/>
                </a:prstGeom>
                <a:noFill/>
              </p:spPr>
            </p:pic>
            <p:pic>
              <p:nvPicPr>
                <p:cNvPr id="56" name="Picture 33"/>
                <p:cNvPicPr>
                  <a:picLocks noChangeAspect="1"/>
                </p:cNvPicPr>
                <p:nvPr/>
              </p:nvPicPr>
              <p:blipFill>
                <a:blip r:embed="rId6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71736" y="4000504"/>
                  <a:ext cx="853756" cy="785818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57" name="Picture 24"/>
                <p:cNvPicPr>
                  <a:picLocks noChangeAspect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57554" y="3929066"/>
                  <a:ext cx="856116" cy="785818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58" name="Picture 36"/>
                <p:cNvPicPr>
                  <a:picLocks noChangeAspect="1"/>
                </p:cNvPicPr>
                <p:nvPr/>
              </p:nvPicPr>
              <p:blipFill>
                <a:blip r:embed="rId8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43372" y="3929066"/>
                  <a:ext cx="1071570" cy="857257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59" name="Picture 34"/>
                <p:cNvPicPr>
                  <a:picLocks noChangeAspect="1"/>
                </p:cNvPicPr>
                <p:nvPr/>
              </p:nvPicPr>
              <p:blipFill>
                <a:blip r:embed="rId9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00628" y="4000504"/>
                  <a:ext cx="1143008" cy="785818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60" name="Picture 30"/>
                <p:cNvPicPr>
                  <a:picLocks noChangeAspect="1"/>
                </p:cNvPicPr>
                <p:nvPr/>
              </p:nvPicPr>
              <p:blipFill>
                <a:blip r:embed="rId10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57357" y="4929198"/>
                  <a:ext cx="917463" cy="785818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61" name="Picture 27"/>
                <p:cNvPicPr>
                  <a:picLocks noChangeAspect="1"/>
                </p:cNvPicPr>
                <p:nvPr/>
              </p:nvPicPr>
              <p:blipFill>
                <a:blip r:embed="rId11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43175" y="4929197"/>
                  <a:ext cx="846026" cy="785818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62" name="Picture 2" descr="C:\Users\h.habaci\Desktop\téléchargé (1).jpg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/>
                <a:stretch>
                  <a:fillRect/>
                </a:stretch>
              </p:blipFill>
              <p:spPr bwMode="auto">
                <a:xfrm>
                  <a:off x="6143636" y="4071951"/>
                  <a:ext cx="642942" cy="714371"/>
                </a:xfrm>
                <a:prstGeom prst="rect">
                  <a:avLst/>
                </a:prstGeom>
                <a:noFill/>
              </p:spPr>
            </p:pic>
            <p:pic>
              <p:nvPicPr>
                <p:cNvPr id="63" name="Picture 2" descr="C:\Users\h.habaci\Desktop\Capture4456.PNG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7000892" y="4071942"/>
                  <a:ext cx="571506" cy="719140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49" name="Groupe 48"/>
              <p:cNvGrpSpPr/>
              <p:nvPr/>
            </p:nvGrpSpPr>
            <p:grpSpPr>
              <a:xfrm>
                <a:off x="1857357" y="4000504"/>
                <a:ext cx="500066" cy="857256"/>
                <a:chOff x="1000100" y="1285861"/>
                <a:chExt cx="750887" cy="1000131"/>
              </a:xfrm>
            </p:grpSpPr>
            <p:pic>
              <p:nvPicPr>
                <p:cNvPr id="50" name="Picture 2"/>
                <p:cNvPicPr>
                  <a:picLocks noChangeAspect="1" noChangeArrowheads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1000100" y="1500174"/>
                  <a:ext cx="714380" cy="785818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" name="Image 1121" descr="Description : http://www.imetal.dz/imetal/wp-content/uploads/2015/11/logo-footer.png"/>
                <p:cNvPicPr>
                  <a:picLocks noChangeArrowheads="1"/>
                </p:cNvPicPr>
                <p:nvPr/>
              </p:nvPicPr>
              <p:blipFill>
                <a:blip r:embed="rId15"/>
                <a:srcRect/>
                <a:stretch>
                  <a:fillRect/>
                </a:stretch>
              </p:blipFill>
              <p:spPr bwMode="auto">
                <a:xfrm>
                  <a:off x="1000100" y="1285861"/>
                  <a:ext cx="750887" cy="214314"/>
                </a:xfrm>
                <a:prstGeom prst="rect">
                  <a:avLst/>
                </a:prstGeom>
                <a:solidFill>
                  <a:srgbClr val="FFFFFF"/>
                </a:solidFill>
                <a:ln w="9525" algn="ctr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47" name="Picture 2" descr="C:\Users\h.habaci\Desktop\GERMAN.PNG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4929190" y="4929198"/>
              <a:ext cx="571504" cy="714380"/>
            </a:xfrm>
            <a:prstGeom prst="rect">
              <a:avLst/>
            </a:prstGeom>
            <a:noFill/>
          </p:spPr>
        </p:pic>
      </p:grpSp>
      <p:pic>
        <p:nvPicPr>
          <p:cNvPr id="23" name="Image 2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58664" y="70339"/>
            <a:ext cx="781605" cy="80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46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619431" y="1816308"/>
            <a:ext cx="10854813" cy="3362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335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5583555" algn="l"/>
              </a:tabLst>
            </a:pPr>
            <a:r>
              <a:rPr lang="fr-CA" sz="2800" dirty="0" smtClean="0"/>
              <a:t>Créer </a:t>
            </a:r>
            <a:r>
              <a:rPr lang="fr-CA" sz="2800" dirty="0"/>
              <a:t>la main-d'œuvre </a:t>
            </a:r>
            <a:r>
              <a:rPr lang="fr-CA" sz="2800" dirty="0" smtClean="0">
                <a:solidFill>
                  <a:srgbClr val="0070C0"/>
                </a:solidFill>
              </a:rPr>
              <a:t>spécialisée en </a:t>
            </a:r>
            <a:r>
              <a:rPr lang="fr-CA" sz="2800" dirty="0">
                <a:solidFill>
                  <a:srgbClr val="0070C0"/>
                </a:solidFill>
              </a:rPr>
              <a:t>maintenance </a:t>
            </a:r>
            <a:r>
              <a:rPr lang="fr-CA" sz="2800" dirty="0" smtClean="0">
                <a:solidFill>
                  <a:srgbClr val="0070C0"/>
                </a:solidFill>
              </a:rPr>
              <a:t> </a:t>
            </a:r>
            <a:r>
              <a:rPr lang="fr-CA" sz="2800" dirty="0"/>
              <a:t>de la prochaine génération </a:t>
            </a:r>
            <a:r>
              <a:rPr lang="fr-CA" sz="2800" dirty="0">
                <a:solidFill>
                  <a:srgbClr val="0070C0"/>
                </a:solidFill>
              </a:rPr>
              <a:t>d’ingénieurs et de techniciens </a:t>
            </a:r>
            <a:r>
              <a:rPr lang="fr-CA" sz="2800" dirty="0"/>
              <a:t>dans l'industrie. </a:t>
            </a:r>
            <a:endParaRPr lang="fr-CA" sz="2800" dirty="0" smtClean="0"/>
          </a:p>
          <a:p>
            <a:pPr marL="457200" indent="-457200" algn="just">
              <a:lnSpc>
                <a:spcPct val="150000"/>
              </a:lnSpc>
              <a:spcBef>
                <a:spcPts val="335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5583555" algn="l"/>
              </a:tabLst>
            </a:pPr>
            <a:r>
              <a:rPr lang="fr-CA" sz="2800" dirty="0" smtClean="0"/>
              <a:t>Renforcer </a:t>
            </a:r>
            <a:r>
              <a:rPr lang="fr-CA" sz="2800" dirty="0"/>
              <a:t>la </a:t>
            </a:r>
            <a:r>
              <a:rPr lang="fr-CA" sz="2800" dirty="0">
                <a:solidFill>
                  <a:srgbClr val="0070C0"/>
                </a:solidFill>
              </a:rPr>
              <a:t>coopération </a:t>
            </a:r>
            <a:r>
              <a:rPr lang="fr-CA" sz="2800" dirty="0" smtClean="0">
                <a:solidFill>
                  <a:srgbClr val="0070C0"/>
                </a:solidFill>
              </a:rPr>
              <a:t>entre </a:t>
            </a:r>
            <a:r>
              <a:rPr lang="fr-CA" sz="2800" dirty="0">
                <a:solidFill>
                  <a:srgbClr val="0070C0"/>
                </a:solidFill>
              </a:rPr>
              <a:t>l'université et l'industrie</a:t>
            </a:r>
            <a:r>
              <a:rPr lang="fr-CA" sz="2800" dirty="0"/>
              <a:t>, ainsi qu'entre </a:t>
            </a:r>
            <a:r>
              <a:rPr lang="fr-CA" sz="2800" dirty="0">
                <a:solidFill>
                  <a:srgbClr val="0070C0"/>
                </a:solidFill>
              </a:rPr>
              <a:t>l'Algérie et l'UE</a:t>
            </a:r>
            <a:r>
              <a:rPr lang="fr-CA" sz="2800" dirty="0"/>
              <a:t>. </a:t>
            </a:r>
            <a:r>
              <a:rPr lang="fr-FR" sz="2800" dirty="0">
                <a:solidFill>
                  <a:srgbClr val="0066FF"/>
                </a:solidFill>
              </a:rPr>
              <a:t>	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08903" y="669512"/>
            <a:ext cx="67744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115">
              <a:spcBef>
                <a:spcPts val="515"/>
              </a:spcBef>
              <a:tabLst>
                <a:tab pos="5583555" algn="l"/>
              </a:tabLst>
            </a:pPr>
            <a:r>
              <a:rPr lang="fr-FR" sz="2800" b="1" dirty="0" smtClean="0">
                <a:solidFill>
                  <a:srgbClr val="C00000"/>
                </a:solidFill>
              </a:rPr>
              <a:t>OBJECTIFS DE L’ANL- </a:t>
            </a:r>
            <a:r>
              <a:rPr lang="fr-FR" sz="2800" b="1" dirty="0" err="1" smtClean="0">
                <a:solidFill>
                  <a:srgbClr val="C00000"/>
                </a:solidFill>
              </a:rPr>
              <a:t>MEd</a:t>
            </a:r>
            <a:endParaRPr lang="fr-FR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70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508789" y="1633562"/>
            <a:ext cx="61156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fr-CA" sz="2800" b="1" dirty="0" smtClean="0">
                <a:solidFill>
                  <a:srgbClr val="C00000"/>
                </a:solidFill>
              </a:rPr>
              <a:t>USTHB</a:t>
            </a:r>
            <a:r>
              <a:rPr lang="fr-CA" sz="2800" dirty="0" smtClean="0">
                <a:solidFill>
                  <a:srgbClr val="0070C0"/>
                </a:solidFill>
              </a:rPr>
              <a:t> </a:t>
            </a:r>
            <a:r>
              <a:rPr lang="fr-CA" sz="2800" dirty="0" smtClean="0"/>
              <a:t>(</a:t>
            </a:r>
            <a:r>
              <a:rPr lang="fr-CA" sz="2800" dirty="0" smtClean="0">
                <a:solidFill>
                  <a:srgbClr val="443093"/>
                </a:solidFill>
              </a:rPr>
              <a:t>Coordonnateur M. </a:t>
            </a:r>
            <a:r>
              <a:rPr lang="fr-CA" sz="2800" dirty="0" err="1" smtClean="0">
                <a:solidFill>
                  <a:srgbClr val="443093"/>
                </a:solidFill>
              </a:rPr>
              <a:t>Chikh</a:t>
            </a:r>
            <a:r>
              <a:rPr lang="fr-CA" sz="2800" dirty="0" smtClean="0"/>
              <a:t>)</a:t>
            </a:r>
            <a:endParaRPr lang="fr-FR" sz="2800" dirty="0" smtClean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fr-CA" sz="2800" b="1" dirty="0" smtClean="0">
                <a:solidFill>
                  <a:srgbClr val="C00000"/>
                </a:solidFill>
              </a:rPr>
              <a:t>UMBB</a:t>
            </a:r>
            <a:r>
              <a:rPr lang="fr-CA" sz="2800" dirty="0" smtClean="0">
                <a:solidFill>
                  <a:srgbClr val="0070C0"/>
                </a:solidFill>
              </a:rPr>
              <a:t> </a:t>
            </a:r>
            <a:r>
              <a:rPr lang="fr-CA" sz="2800" dirty="0"/>
              <a:t>– U</a:t>
            </a:r>
            <a:r>
              <a:rPr lang="fr-CA" sz="2800" dirty="0" smtClean="0">
                <a:solidFill>
                  <a:srgbClr val="0070C0"/>
                </a:solidFill>
              </a:rPr>
              <a:t>. </a:t>
            </a:r>
            <a:r>
              <a:rPr lang="fr-CA" sz="2800" dirty="0" err="1" smtClean="0"/>
              <a:t>Boumerdès</a:t>
            </a:r>
            <a:r>
              <a:rPr lang="fr-CA" sz="2800" dirty="0" smtClean="0"/>
              <a:t> </a:t>
            </a:r>
            <a:endParaRPr lang="fr-FR" sz="2800" dirty="0" smtClean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fr-CA" sz="2800" b="1" dirty="0">
                <a:solidFill>
                  <a:srgbClr val="C00000"/>
                </a:solidFill>
              </a:rPr>
              <a:t>UMC</a:t>
            </a:r>
            <a:r>
              <a:rPr lang="fr-CA" sz="2800" dirty="0" smtClean="0"/>
              <a:t> </a:t>
            </a:r>
            <a:r>
              <a:rPr lang="fr-CA" sz="2800" dirty="0"/>
              <a:t>– U</a:t>
            </a:r>
            <a:r>
              <a:rPr lang="fr-CA" sz="2800" dirty="0" smtClean="0">
                <a:solidFill>
                  <a:srgbClr val="0070C0"/>
                </a:solidFill>
              </a:rPr>
              <a:t>. </a:t>
            </a:r>
            <a:r>
              <a:rPr lang="fr-CA" sz="2800" dirty="0" smtClean="0"/>
              <a:t>Constantine </a:t>
            </a:r>
            <a:endParaRPr lang="fr-FR" sz="2800" dirty="0" smtClean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fr-CA" sz="2800" b="1" dirty="0">
                <a:solidFill>
                  <a:srgbClr val="C00000"/>
                </a:solidFill>
              </a:rPr>
              <a:t>UBMA </a:t>
            </a:r>
            <a:r>
              <a:rPr lang="fr-CA" sz="2800" dirty="0"/>
              <a:t>– </a:t>
            </a:r>
            <a:r>
              <a:rPr lang="fr-CA" sz="2800" dirty="0" smtClean="0"/>
              <a:t>U</a:t>
            </a:r>
            <a:r>
              <a:rPr lang="fr-CA" sz="2800" dirty="0" smtClean="0">
                <a:solidFill>
                  <a:srgbClr val="0070C0"/>
                </a:solidFill>
              </a:rPr>
              <a:t>. </a:t>
            </a:r>
            <a:r>
              <a:rPr lang="fr-CA" sz="2800" dirty="0" smtClean="0"/>
              <a:t>Annaba </a:t>
            </a:r>
            <a:r>
              <a:rPr lang="fr-FR" sz="2800" dirty="0" smtClean="0">
                <a:solidFill>
                  <a:srgbClr val="0066FF"/>
                </a:solidFill>
              </a:rPr>
              <a:t>	</a:t>
            </a:r>
            <a:endParaRPr lang="fr-FR" sz="2800" dirty="0">
              <a:solidFill>
                <a:srgbClr val="0066FF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16668" y="340350"/>
            <a:ext cx="687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115" lvl="0">
              <a:spcBef>
                <a:spcPts val="515"/>
              </a:spcBef>
              <a:tabLst>
                <a:tab pos="5583555" algn="l"/>
              </a:tabLst>
            </a:pPr>
            <a:r>
              <a:rPr lang="fr-FR" sz="3600" b="1" u="sng" dirty="0" smtClean="0">
                <a:solidFill>
                  <a:srgbClr val="C00000"/>
                </a:solidFill>
              </a:rPr>
              <a:t>14</a:t>
            </a:r>
            <a:r>
              <a:rPr lang="fr-FR" sz="3600" b="1" u="sng" dirty="0" smtClean="0">
                <a:solidFill>
                  <a:srgbClr val="0066FF"/>
                </a:solidFill>
              </a:rPr>
              <a:t> </a:t>
            </a:r>
            <a:r>
              <a:rPr lang="fr-FR" sz="3600" b="1" u="sng" smtClean="0">
                <a:solidFill>
                  <a:srgbClr val="0066FF"/>
                </a:solidFill>
              </a:rPr>
              <a:t>Partenaires de </a:t>
            </a:r>
            <a:r>
              <a:rPr lang="fr-FR" sz="3600" b="1" u="sng" dirty="0" smtClean="0">
                <a:solidFill>
                  <a:srgbClr val="0066FF"/>
                </a:solidFill>
              </a:rPr>
              <a:t>L’ANL-</a:t>
            </a:r>
            <a:r>
              <a:rPr lang="fr-FR" sz="3600" b="1" u="sng" dirty="0" err="1" smtClean="0">
                <a:solidFill>
                  <a:srgbClr val="0066FF"/>
                </a:solidFill>
              </a:rPr>
              <a:t>MEd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Accolade ouvrante 1"/>
          <p:cNvSpPr/>
          <p:nvPr/>
        </p:nvSpPr>
        <p:spPr>
          <a:xfrm rot="10800000">
            <a:off x="6624454" y="1712659"/>
            <a:ext cx="786964" cy="2633197"/>
          </a:xfrm>
          <a:prstGeom prst="leftBrace">
            <a:avLst/>
          </a:prstGeom>
          <a:ln w="38100">
            <a:solidFill>
              <a:srgbClr val="44309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678993" y="2336759"/>
            <a:ext cx="39525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CA" sz="2800" dirty="0" smtClean="0">
                <a:solidFill>
                  <a:srgbClr val="FF0000"/>
                </a:solidFill>
              </a:rPr>
              <a:t>Master agréé </a:t>
            </a:r>
            <a:r>
              <a:rPr lang="fr-CA" sz="2800" dirty="0">
                <a:solidFill>
                  <a:srgbClr val="FF0000"/>
                </a:solidFill>
              </a:rPr>
              <a:t>pour </a:t>
            </a:r>
            <a:r>
              <a:rPr lang="fr-CA" sz="2800" dirty="0" smtClean="0">
                <a:solidFill>
                  <a:srgbClr val="FF0000"/>
                </a:solidFill>
              </a:rPr>
              <a:t>ces </a:t>
            </a:r>
            <a:r>
              <a:rPr lang="fr-CA" sz="2800" dirty="0" smtClean="0">
                <a:solidFill>
                  <a:srgbClr val="0070C0"/>
                </a:solidFill>
              </a:rPr>
              <a:t>4 universités </a:t>
            </a:r>
            <a:r>
              <a:rPr lang="fr-CA" sz="2800" dirty="0">
                <a:solidFill>
                  <a:srgbClr val="FF0000"/>
                </a:solidFill>
              </a:rPr>
              <a:t>avec le même canevas. </a:t>
            </a:r>
            <a:endParaRPr lang="fr-F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61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16668" y="340350"/>
            <a:ext cx="687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115" lvl="0">
              <a:spcBef>
                <a:spcPts val="515"/>
              </a:spcBef>
              <a:tabLst>
                <a:tab pos="5583555" algn="l"/>
              </a:tabLst>
            </a:pPr>
            <a:r>
              <a:rPr lang="fr-FR" sz="3600" b="1" u="sng" dirty="0" smtClean="0">
                <a:solidFill>
                  <a:srgbClr val="C00000"/>
                </a:solidFill>
              </a:rPr>
              <a:t>14</a:t>
            </a:r>
            <a:r>
              <a:rPr lang="fr-FR" sz="3600" b="1" u="sng" dirty="0" smtClean="0">
                <a:solidFill>
                  <a:srgbClr val="0066FF"/>
                </a:solidFill>
              </a:rPr>
              <a:t> Partenaires  de L’ANL-</a:t>
            </a:r>
            <a:r>
              <a:rPr lang="fr-FR" sz="3600" b="1" u="sng" dirty="0" err="1" smtClean="0">
                <a:solidFill>
                  <a:srgbClr val="0066FF"/>
                </a:solidFill>
              </a:rPr>
              <a:t>MEd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Accolade ouvrante 1"/>
          <p:cNvSpPr/>
          <p:nvPr/>
        </p:nvSpPr>
        <p:spPr>
          <a:xfrm rot="10800000">
            <a:off x="7834244" y="1632153"/>
            <a:ext cx="641164" cy="4062083"/>
          </a:xfrm>
          <a:prstGeom prst="leftBrace">
            <a:avLst/>
          </a:prstGeom>
          <a:ln w="3810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9075175" y="3186140"/>
            <a:ext cx="23400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CA" sz="2800" dirty="0" smtClean="0">
                <a:solidFill>
                  <a:srgbClr val="0070C0"/>
                </a:solidFill>
              </a:rPr>
              <a:t>5 universités </a:t>
            </a:r>
            <a:r>
              <a:rPr lang="fr-CA" sz="2800" dirty="0" smtClean="0">
                <a:solidFill>
                  <a:srgbClr val="FF0000"/>
                </a:solidFill>
              </a:rPr>
              <a:t>européennes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40774" y="1723919"/>
            <a:ext cx="76396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 startAt="5"/>
            </a:pPr>
            <a:r>
              <a:rPr lang="en-US" sz="2800" b="1" dirty="0">
                <a:solidFill>
                  <a:srgbClr val="C00000"/>
                </a:solidFill>
              </a:rPr>
              <a:t>KTH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fr-CA" sz="2800" dirty="0"/>
              <a:t>– U</a:t>
            </a:r>
            <a:r>
              <a:rPr lang="fr-CA" sz="2800" dirty="0">
                <a:solidFill>
                  <a:srgbClr val="0070C0"/>
                </a:solidFill>
              </a:rPr>
              <a:t>. </a:t>
            </a:r>
            <a:r>
              <a:rPr lang="en-US" sz="2800" dirty="0" smtClean="0"/>
              <a:t>Stockholm </a:t>
            </a:r>
            <a:r>
              <a:rPr lang="fr-FR" sz="2800" dirty="0" smtClean="0"/>
              <a:t>- Suède 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n-US" sz="2800" b="1" dirty="0">
                <a:solidFill>
                  <a:srgbClr val="C00000"/>
                </a:solidFill>
              </a:rPr>
              <a:t>VIGO</a:t>
            </a:r>
            <a:r>
              <a:rPr lang="fr-CA" sz="2800" dirty="0" smtClean="0"/>
              <a:t> </a:t>
            </a:r>
            <a:r>
              <a:rPr lang="fr-CA" sz="2800" dirty="0"/>
              <a:t>– U</a:t>
            </a:r>
            <a:r>
              <a:rPr lang="fr-CA" sz="2800" dirty="0">
                <a:solidFill>
                  <a:srgbClr val="0070C0"/>
                </a:solidFill>
              </a:rPr>
              <a:t>. </a:t>
            </a:r>
            <a:r>
              <a:rPr lang="fr-FR" sz="2800" dirty="0" smtClean="0"/>
              <a:t>Pontevedra – Espagne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 startAt="6"/>
            </a:pPr>
            <a:r>
              <a:rPr lang="fr-FR" sz="2800" b="1" dirty="0">
                <a:solidFill>
                  <a:srgbClr val="C00000"/>
                </a:solidFill>
              </a:rPr>
              <a:t>UNIVPM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r>
              <a:rPr lang="fr-CA" sz="2800" dirty="0"/>
              <a:t>– U</a:t>
            </a:r>
            <a:r>
              <a:rPr lang="fr-CA" sz="2800" dirty="0" smtClean="0">
                <a:solidFill>
                  <a:srgbClr val="0070C0"/>
                </a:solidFill>
              </a:rPr>
              <a:t>.</a:t>
            </a:r>
            <a:r>
              <a:rPr lang="fr-FR" sz="2800" dirty="0"/>
              <a:t> </a:t>
            </a:r>
            <a:r>
              <a:rPr lang="fr-FR" sz="2800" dirty="0" err="1" smtClean="0"/>
              <a:t>Polytech</a:t>
            </a:r>
            <a:r>
              <a:rPr lang="fr-FR" sz="2800" dirty="0" smtClean="0"/>
              <a:t>.</a:t>
            </a:r>
            <a:r>
              <a:rPr lang="fr-CA" sz="2800" dirty="0" smtClean="0">
                <a:solidFill>
                  <a:srgbClr val="0070C0"/>
                </a:solidFill>
              </a:rPr>
              <a:t> </a:t>
            </a:r>
            <a:r>
              <a:rPr lang="fr-FR" sz="2800" dirty="0" smtClean="0"/>
              <a:t>Rome - Italie</a:t>
            </a:r>
            <a:endParaRPr lang="fr-FR" sz="2800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8"/>
            </a:pPr>
            <a:r>
              <a:rPr lang="fr-FR" sz="2800" b="1" dirty="0">
                <a:solidFill>
                  <a:srgbClr val="C00000"/>
                </a:solidFill>
              </a:rPr>
              <a:t>UDJ </a:t>
            </a:r>
            <a:r>
              <a:rPr lang="fr-CA" sz="2800" dirty="0"/>
              <a:t>– U. </a:t>
            </a:r>
            <a:r>
              <a:rPr lang="fr-FR" sz="2800" dirty="0" smtClean="0"/>
              <a:t>Galati - Roumanie</a:t>
            </a:r>
            <a:endParaRPr lang="fr-FR" sz="2800" dirty="0"/>
          </a:p>
          <a:p>
            <a:pPr marL="452438" lvl="0" indent="-452438">
              <a:lnSpc>
                <a:spcPct val="150000"/>
              </a:lnSpc>
              <a:buFont typeface="+mj-lt"/>
              <a:buAutoNum type="arabicPeriod" startAt="8"/>
            </a:pPr>
            <a:r>
              <a:rPr lang="fr-FR" sz="2800" b="1" dirty="0">
                <a:solidFill>
                  <a:srgbClr val="C00000"/>
                </a:solidFill>
              </a:rPr>
              <a:t>IED </a:t>
            </a:r>
            <a:r>
              <a:rPr lang="fr-CA" sz="2800" dirty="0"/>
              <a:t>– </a:t>
            </a:r>
            <a:r>
              <a:rPr lang="fr-CA" sz="2800" dirty="0" err="1" smtClean="0"/>
              <a:t>Inst</a:t>
            </a:r>
            <a:r>
              <a:rPr lang="fr-CA" sz="2800" dirty="0" smtClean="0">
                <a:solidFill>
                  <a:srgbClr val="0070C0"/>
                </a:solidFill>
              </a:rPr>
              <a:t>. </a:t>
            </a:r>
            <a:r>
              <a:rPr lang="fr-FR" sz="2800" dirty="0"/>
              <a:t>de </a:t>
            </a:r>
            <a:r>
              <a:rPr lang="fr-FR" sz="2800" dirty="0" smtClean="0"/>
              <a:t>Développement </a:t>
            </a:r>
            <a:r>
              <a:rPr lang="fr-FR" sz="2800" dirty="0"/>
              <a:t>de </a:t>
            </a:r>
            <a:r>
              <a:rPr lang="fr-FR" sz="2800" dirty="0" smtClean="0"/>
              <a:t> l'Entrepreneuriat - Grèce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65351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16668" y="340350"/>
            <a:ext cx="687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115" lvl="0">
              <a:spcBef>
                <a:spcPts val="515"/>
              </a:spcBef>
              <a:tabLst>
                <a:tab pos="5583555" algn="l"/>
              </a:tabLst>
            </a:pPr>
            <a:r>
              <a:rPr lang="fr-FR" sz="3600" b="1" u="sng" dirty="0" smtClean="0">
                <a:solidFill>
                  <a:srgbClr val="C00000"/>
                </a:solidFill>
              </a:rPr>
              <a:t>14 Partenaires  </a:t>
            </a:r>
            <a:r>
              <a:rPr lang="fr-FR" sz="3600" b="1" u="sng" dirty="0" smtClean="0">
                <a:solidFill>
                  <a:srgbClr val="0066FF"/>
                </a:solidFill>
              </a:rPr>
              <a:t>de L’ANL-</a:t>
            </a:r>
            <a:r>
              <a:rPr lang="fr-FR" sz="3600" b="1" u="sng" dirty="0" err="1" smtClean="0">
                <a:solidFill>
                  <a:srgbClr val="0066FF"/>
                </a:solidFill>
              </a:rPr>
              <a:t>MEd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Accolade ouvrante 1"/>
          <p:cNvSpPr/>
          <p:nvPr/>
        </p:nvSpPr>
        <p:spPr>
          <a:xfrm rot="16200000">
            <a:off x="5832012" y="-488413"/>
            <a:ext cx="527976" cy="10640995"/>
          </a:xfrm>
          <a:prstGeom prst="leftBrace">
            <a:avLst>
              <a:gd name="adj1" fmla="val 8333"/>
              <a:gd name="adj2" fmla="val 47273"/>
            </a:avLst>
          </a:prstGeom>
          <a:ln w="3810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92361" y="5322219"/>
            <a:ext cx="8308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CA" sz="2800" dirty="0" smtClean="0">
                <a:solidFill>
                  <a:srgbClr val="0070C0"/>
                </a:solidFill>
              </a:rPr>
              <a:t>5 </a:t>
            </a:r>
            <a:r>
              <a:rPr lang="fr-FR" sz="2800" dirty="0">
                <a:solidFill>
                  <a:srgbClr val="0070C0"/>
                </a:solidFill>
              </a:rPr>
              <a:t>partenaires </a:t>
            </a:r>
            <a:r>
              <a:rPr lang="fr-FR" sz="2800" dirty="0">
                <a:solidFill>
                  <a:srgbClr val="FF0000"/>
                </a:solidFill>
              </a:rPr>
              <a:t>socio-économiques</a:t>
            </a:r>
            <a:r>
              <a:rPr lang="fr-FR" sz="28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229031" y="1419298"/>
            <a:ext cx="10520516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 startAt="10"/>
            </a:pPr>
            <a:r>
              <a:rPr lang="fr-CA" sz="2800" b="1" dirty="0">
                <a:solidFill>
                  <a:srgbClr val="C00000"/>
                </a:solidFill>
              </a:rPr>
              <a:t>CRTI</a:t>
            </a:r>
            <a:r>
              <a:rPr lang="fr-CA" sz="2800" b="1" dirty="0" smtClean="0">
                <a:solidFill>
                  <a:srgbClr val="0070C0"/>
                </a:solidFill>
              </a:rPr>
              <a:t> </a:t>
            </a:r>
            <a:r>
              <a:rPr lang="fr-CA" sz="2000" dirty="0"/>
              <a:t>(Centre de Recherche en Technologies Industrielles) </a:t>
            </a:r>
            <a:r>
              <a:rPr lang="fr-CA" sz="2000" dirty="0" err="1" smtClean="0">
                <a:solidFill>
                  <a:srgbClr val="0070C0"/>
                </a:solidFill>
              </a:rPr>
              <a:t>Cheraga</a:t>
            </a:r>
            <a:r>
              <a:rPr lang="fr-CA" sz="2000" dirty="0" smtClean="0">
                <a:solidFill>
                  <a:srgbClr val="0070C0"/>
                </a:solidFill>
              </a:rPr>
              <a:t>- Alger</a:t>
            </a:r>
            <a:endParaRPr lang="fr-FR" sz="2000" dirty="0">
              <a:solidFill>
                <a:srgbClr val="0070C0"/>
              </a:solidFill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10"/>
            </a:pPr>
            <a:r>
              <a:rPr lang="fr-CA" sz="2800" b="1" dirty="0">
                <a:solidFill>
                  <a:srgbClr val="C00000"/>
                </a:solidFill>
              </a:rPr>
              <a:t>CTMC </a:t>
            </a:r>
            <a:r>
              <a:rPr lang="fr-CA" sz="2000" dirty="0"/>
              <a:t>(Centre Technique Métal Construction) Beni-</a:t>
            </a:r>
            <a:r>
              <a:rPr lang="fr-CA" sz="2000" dirty="0" err="1"/>
              <a:t>Amrane</a:t>
            </a:r>
            <a:r>
              <a:rPr lang="fr-CA" sz="2000" dirty="0"/>
              <a:t> </a:t>
            </a:r>
            <a:r>
              <a:rPr lang="fr-CA" sz="2000" dirty="0" err="1"/>
              <a:t>Boumerdès</a:t>
            </a:r>
            <a:endParaRPr lang="fr-FR" sz="2000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10"/>
            </a:pPr>
            <a:r>
              <a:rPr lang="fr-CA" sz="2800" b="1" dirty="0">
                <a:solidFill>
                  <a:srgbClr val="C00000"/>
                </a:solidFill>
              </a:rPr>
              <a:t>SNVI</a:t>
            </a:r>
            <a:r>
              <a:rPr lang="fr-CA" sz="2800" dirty="0" smtClean="0"/>
              <a:t> </a:t>
            </a:r>
            <a:r>
              <a:rPr lang="fr-CA" sz="2000" dirty="0"/>
              <a:t>(Entreprise Nationale de Véhicules Industriels) </a:t>
            </a:r>
            <a:r>
              <a:rPr lang="fr-CA" sz="2000" dirty="0" err="1"/>
              <a:t>Rouiba</a:t>
            </a:r>
            <a:r>
              <a:rPr lang="fr-CA" sz="2000" dirty="0"/>
              <a:t> –Alger</a:t>
            </a:r>
            <a:endParaRPr lang="fr-FR" sz="2000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10"/>
            </a:pPr>
            <a:r>
              <a:rPr lang="fr-FR" sz="2800" b="1" dirty="0" err="1">
                <a:solidFill>
                  <a:srgbClr val="C00000"/>
                </a:solidFill>
              </a:rPr>
              <a:t>German</a:t>
            </a:r>
            <a:r>
              <a:rPr lang="fr-FR" sz="2800" dirty="0" smtClean="0"/>
              <a:t> </a:t>
            </a:r>
            <a:r>
              <a:rPr lang="fr-FR" sz="2000" dirty="0"/>
              <a:t>(Société des Matériels de Gerbage et Manutentions) – Constantine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10"/>
            </a:pPr>
            <a:r>
              <a:rPr lang="en-US" sz="2800" b="1" dirty="0" err="1">
                <a:solidFill>
                  <a:srgbClr val="C00000"/>
                </a:solidFill>
              </a:rPr>
              <a:t>Plasmatrix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000" dirty="0"/>
              <a:t>Advanced Coating Technology Stockholm-</a:t>
            </a:r>
            <a:r>
              <a:rPr lang="en-US" sz="2000" dirty="0" err="1"/>
              <a:t>Suède</a:t>
            </a:r>
            <a:r>
              <a:rPr lang="en-US" sz="2000" dirty="0"/>
              <a:t>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2805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16668" y="340350"/>
            <a:ext cx="68727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115" lvl="0">
              <a:spcBef>
                <a:spcPts val="515"/>
              </a:spcBef>
              <a:tabLst>
                <a:tab pos="5583555" algn="l"/>
              </a:tabLst>
            </a:pPr>
            <a:r>
              <a:rPr lang="fr-FR" sz="3600" b="1" u="sng" dirty="0" smtClean="0">
                <a:solidFill>
                  <a:srgbClr val="C00000"/>
                </a:solidFill>
              </a:rPr>
              <a:t>14 Partenaires  </a:t>
            </a:r>
            <a:r>
              <a:rPr lang="fr-FR" sz="3600" b="1" u="sng" dirty="0" smtClean="0">
                <a:solidFill>
                  <a:srgbClr val="0066FF"/>
                </a:solidFill>
              </a:rPr>
              <a:t>de L’ANL-</a:t>
            </a:r>
            <a:r>
              <a:rPr lang="fr-FR" sz="3600" b="1" u="sng" dirty="0" err="1" smtClean="0">
                <a:solidFill>
                  <a:srgbClr val="0066FF"/>
                </a:solidFill>
              </a:rPr>
              <a:t>MEd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7987" y="1419298"/>
            <a:ext cx="116315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A" sz="2400" dirty="0"/>
              <a:t>Les partenaires du projet ont été sélectionnés avant tout pour s'adapter à la véritable structure du monde universitaire et industriel algérien et </a:t>
            </a:r>
            <a:r>
              <a:rPr lang="fr-CA" sz="2400" dirty="0">
                <a:solidFill>
                  <a:schemeClr val="accent3"/>
                </a:solidFill>
              </a:rPr>
              <a:t>pour l'aligner sur un standard européen moderne et dynamique</a:t>
            </a:r>
            <a:r>
              <a:rPr lang="fr-CA" sz="2400" dirty="0"/>
              <a:t>. La ligne de référence est représentée par les deux principales </a:t>
            </a:r>
            <a:r>
              <a:rPr lang="fr-CA" sz="2400" b="1" dirty="0"/>
              <a:t>caractéristiques de l'industrie algérienne</a:t>
            </a:r>
            <a:endParaRPr lang="fr-FR" sz="2400" b="1" dirty="0"/>
          </a:p>
          <a:p>
            <a:r>
              <a:rPr lang="fr-CA" sz="2000" dirty="0"/>
              <a:t> </a:t>
            </a:r>
            <a:endParaRPr lang="fr-FR" sz="2000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CA" sz="2400" b="1" dirty="0" smtClean="0">
                <a:solidFill>
                  <a:schemeClr val="accent1"/>
                </a:solidFill>
              </a:rPr>
              <a:t>Productivité </a:t>
            </a:r>
            <a:r>
              <a:rPr lang="fr-CA" sz="2400" b="1" dirty="0"/>
              <a:t>relativement </a:t>
            </a:r>
            <a:r>
              <a:rPr lang="fr-CA" sz="2400" b="1" dirty="0">
                <a:solidFill>
                  <a:schemeClr val="accent1"/>
                </a:solidFill>
              </a:rPr>
              <a:t>faible</a:t>
            </a:r>
            <a:r>
              <a:rPr lang="fr-CA" sz="2400" b="1" dirty="0"/>
              <a:t> déterminée en particulier par le </a:t>
            </a:r>
            <a:r>
              <a:rPr lang="fr-CA" sz="2400" b="1" dirty="0">
                <a:solidFill>
                  <a:schemeClr val="accent1"/>
                </a:solidFill>
              </a:rPr>
              <a:t>manque de connaissances </a:t>
            </a:r>
            <a:r>
              <a:rPr lang="fr-CA" sz="2400" b="1" dirty="0"/>
              <a:t>en matière de technologie de fabrication moderne</a:t>
            </a:r>
            <a:r>
              <a:rPr lang="fr-CA" sz="2400" b="1" dirty="0">
                <a:solidFill>
                  <a:schemeClr val="accent1"/>
                </a:solidFill>
              </a:rPr>
              <a:t>, de maintenance.</a:t>
            </a:r>
            <a:endParaRPr lang="fr-FR" sz="2400" b="1" dirty="0">
              <a:solidFill>
                <a:schemeClr val="accent1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CA" sz="2400" b="1" dirty="0" smtClean="0">
                <a:solidFill>
                  <a:srgbClr val="00B0F0"/>
                </a:solidFill>
              </a:rPr>
              <a:t>Peu </a:t>
            </a:r>
            <a:r>
              <a:rPr lang="fr-CA" sz="2400" b="1" dirty="0">
                <a:solidFill>
                  <a:srgbClr val="00B0F0"/>
                </a:solidFill>
              </a:rPr>
              <a:t>de grandes entreprises </a:t>
            </a:r>
            <a:r>
              <a:rPr lang="fr-CA" sz="2400" dirty="0"/>
              <a:t>et de </a:t>
            </a:r>
            <a:r>
              <a:rPr lang="fr-CA" sz="2400" b="1" dirty="0"/>
              <a:t>nombreuses PME </a:t>
            </a:r>
            <a:r>
              <a:rPr lang="fr-CA" sz="2400" dirty="0"/>
              <a:t>avec de très </a:t>
            </a:r>
            <a:r>
              <a:rPr lang="fr-CA" sz="2400" b="1" dirty="0"/>
              <a:t>petites ressources pour le développement interne</a:t>
            </a:r>
            <a:r>
              <a:rPr lang="fr-CA" sz="2400" dirty="0"/>
              <a:t>.</a:t>
            </a:r>
            <a:endParaRPr lang="fr-FR" sz="2400" dirty="0"/>
          </a:p>
          <a:p>
            <a:r>
              <a:rPr lang="fr-CA" sz="2000" dirty="0"/>
              <a:t> </a:t>
            </a:r>
            <a:endParaRPr lang="fr-FR" sz="2000" dirty="0"/>
          </a:p>
          <a:p>
            <a:r>
              <a:rPr lang="fr-CA" sz="2000" dirty="0"/>
              <a:t> 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88123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351766" y="77489"/>
            <a:ext cx="56545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115" lvl="0">
              <a:spcBef>
                <a:spcPts val="515"/>
              </a:spcBef>
              <a:tabLst>
                <a:tab pos="5583555" algn="l"/>
              </a:tabLst>
            </a:pPr>
            <a:r>
              <a:rPr lang="fr-FR" sz="3600" b="1" dirty="0" smtClean="0">
                <a:solidFill>
                  <a:srgbClr val="0066FF"/>
                </a:solidFill>
              </a:rPr>
              <a:t>OBJECTIFS DU PROJET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74975" y="801309"/>
            <a:ext cx="1149390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dirty="0"/>
              <a:t> </a:t>
            </a:r>
            <a:r>
              <a:rPr lang="fr-CA" sz="2000" b="1" dirty="0">
                <a:solidFill>
                  <a:srgbClr val="D15A3E"/>
                </a:solidFill>
              </a:rPr>
              <a:t>R</a:t>
            </a:r>
            <a:r>
              <a:rPr lang="fr-CA" sz="2000" b="1" dirty="0" smtClean="0">
                <a:solidFill>
                  <a:srgbClr val="D15A3E"/>
                </a:solidFill>
              </a:rPr>
              <a:t>ester </a:t>
            </a:r>
            <a:r>
              <a:rPr lang="fr-CA" sz="2000" b="1" dirty="0">
                <a:solidFill>
                  <a:srgbClr val="D15A3E"/>
                </a:solidFill>
              </a:rPr>
              <a:t>compétitif sur le marché international</a:t>
            </a:r>
            <a:r>
              <a:rPr lang="fr-CA" sz="2000" dirty="0"/>
              <a:t>, le personnel de production employé dans les entreprises algériennes et dans les sociétés internationales opérant en Algérie doit accélérer l'adoption de l'innovation en matière de maintenance industrielle et d'intégrité des actifs. </a:t>
            </a:r>
            <a:endParaRPr lang="fr-CA" sz="20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 smtClean="0">
                <a:solidFill>
                  <a:srgbClr val="D15A3E"/>
                </a:solidFill>
              </a:rPr>
              <a:t>Améliorer </a:t>
            </a:r>
            <a:r>
              <a:rPr lang="fr-CA" sz="2000" b="1" dirty="0">
                <a:solidFill>
                  <a:srgbClr val="D15A3E"/>
                </a:solidFill>
              </a:rPr>
              <a:t>la compréhension de l'ingénierie de maintenance </a:t>
            </a:r>
            <a:r>
              <a:rPr lang="fr-CA" sz="2000" dirty="0"/>
              <a:t>à tous les niveaux de la hiérarchie de fabrication. </a:t>
            </a:r>
            <a:endParaRPr lang="fr-CA" sz="20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 smtClean="0">
                <a:solidFill>
                  <a:srgbClr val="D15A3E"/>
                </a:solidFill>
              </a:rPr>
              <a:t>Générer </a:t>
            </a:r>
            <a:r>
              <a:rPr lang="fr-CA" sz="2000" b="1" dirty="0">
                <a:solidFill>
                  <a:srgbClr val="D15A3E"/>
                </a:solidFill>
              </a:rPr>
              <a:t>de nouvelles connaissances et les transformer en nouveaux produits et services </a:t>
            </a:r>
            <a:r>
              <a:rPr lang="fr-CA" sz="2000" dirty="0"/>
              <a:t>est crucial pour maintenir et améliorer l'intégrité des équipements. </a:t>
            </a:r>
            <a:endParaRPr lang="fr-CA" sz="20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>
                <a:solidFill>
                  <a:srgbClr val="D15A3E"/>
                </a:solidFill>
              </a:rPr>
              <a:t>S</a:t>
            </a:r>
            <a:r>
              <a:rPr lang="fr-CA" sz="2000" b="1" dirty="0" smtClean="0">
                <a:solidFill>
                  <a:srgbClr val="D15A3E"/>
                </a:solidFill>
              </a:rPr>
              <a:t>urmonter </a:t>
            </a:r>
            <a:r>
              <a:rPr lang="fr-CA" sz="2000" b="1" dirty="0">
                <a:solidFill>
                  <a:srgbClr val="D15A3E"/>
                </a:solidFill>
              </a:rPr>
              <a:t>les obstacles </a:t>
            </a:r>
            <a:r>
              <a:rPr lang="fr-CA" sz="2000" b="1" dirty="0" smtClean="0">
                <a:solidFill>
                  <a:srgbClr val="D15A3E"/>
                </a:solidFill>
              </a:rPr>
              <a:t>existants </a:t>
            </a:r>
            <a:r>
              <a:rPr lang="fr-CA" sz="2000" dirty="0" smtClean="0">
                <a:solidFill>
                  <a:srgbClr val="D15A3E"/>
                </a:solidFill>
              </a:rPr>
              <a:t>et </a:t>
            </a:r>
            <a:r>
              <a:rPr lang="fr-CA" sz="2000" b="1" dirty="0" smtClean="0">
                <a:solidFill>
                  <a:srgbClr val="D15A3E"/>
                </a:solidFill>
              </a:rPr>
              <a:t>mieux </a:t>
            </a:r>
            <a:r>
              <a:rPr lang="fr-CA" sz="2000" b="1" dirty="0">
                <a:solidFill>
                  <a:srgbClr val="D15A3E"/>
                </a:solidFill>
              </a:rPr>
              <a:t>utiliser les fonds de l'UE </a:t>
            </a:r>
            <a:r>
              <a:rPr lang="fr-CA" sz="2000" b="1" dirty="0" smtClean="0">
                <a:solidFill>
                  <a:srgbClr val="D15A3E"/>
                </a:solidFill>
              </a:rPr>
              <a:t>pour surmonter </a:t>
            </a:r>
            <a:r>
              <a:rPr lang="fr-CA" sz="2000" b="1" dirty="0">
                <a:solidFill>
                  <a:srgbClr val="D15A3E"/>
                </a:solidFill>
              </a:rPr>
              <a:t>une gestion moins systématique et professionnelle du processus d'éducation et de formation.</a:t>
            </a:r>
            <a:endParaRPr lang="fr-FR" sz="2000" b="1" dirty="0">
              <a:solidFill>
                <a:srgbClr val="D15A3E"/>
              </a:solidFill>
            </a:endParaRPr>
          </a:p>
          <a:p>
            <a:r>
              <a:rPr lang="fr-CA" sz="2000" b="1" dirty="0"/>
              <a:t> </a:t>
            </a:r>
            <a:endParaRPr lang="fr-CA" sz="2000" b="1" dirty="0" smtClean="0"/>
          </a:p>
          <a:p>
            <a:r>
              <a:rPr lang="fr-CA" sz="2000" dirty="0" smtClean="0">
                <a:solidFill>
                  <a:srgbClr val="0070C0"/>
                </a:solidFill>
              </a:rPr>
              <a:t>Les </a:t>
            </a:r>
            <a:r>
              <a:rPr lang="fr-CA" sz="2000" dirty="0">
                <a:solidFill>
                  <a:srgbClr val="0070C0"/>
                </a:solidFill>
              </a:rPr>
              <a:t>partenaires de l'UE contribueront à la formation du personnel sur une base compétitive et à une mobilité accrue entre les secteurs public et privé tout en identifiant les besoins communs avec l'industrie</a:t>
            </a:r>
            <a:r>
              <a:rPr lang="fr-CA" sz="2000" dirty="0" smtClean="0">
                <a:solidFill>
                  <a:srgbClr val="0070C0"/>
                </a:solidFill>
              </a:rPr>
              <a:t>.</a:t>
            </a:r>
            <a:endParaRPr lang="fr-FR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75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2027262" y="541693"/>
            <a:ext cx="7429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C00000"/>
                </a:solidFill>
              </a:rPr>
              <a:t>POSITIONNEMENT DU MASTER PAR RAPPORT AUX FORMATIONS</a:t>
            </a:r>
            <a:endParaRPr lang="fr-FR" sz="2800" dirty="0">
              <a:solidFill>
                <a:srgbClr val="C000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" y="0"/>
            <a:ext cx="781605" cy="8013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594554" y="54169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1115">
              <a:spcBef>
                <a:spcPts val="515"/>
              </a:spcBef>
              <a:spcAft>
                <a:spcPts val="0"/>
              </a:spcAft>
              <a:tabLst>
                <a:tab pos="5583555" algn="l"/>
              </a:tabLst>
            </a:pPr>
            <a:r>
              <a:rPr lang="fr-FR" sz="36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r>
              <a:rPr lang="fr-FR" b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fr-FR" b="1" spc="-1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fr-FR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</a:t>
            </a:r>
            <a:r>
              <a:rPr lang="fr-FR" b="1" spc="-1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r>
              <a:rPr lang="fr-FR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3509" y="1598108"/>
            <a:ext cx="1084498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/>
              <a:t>Les différentes </a:t>
            </a:r>
            <a:r>
              <a:rPr lang="fr-FR" sz="2000" dirty="0">
                <a:solidFill>
                  <a:schemeClr val="accent3"/>
                </a:solidFill>
              </a:rPr>
              <a:t>possibilités d’accès au Master </a:t>
            </a:r>
            <a:r>
              <a:rPr lang="fr-FR" sz="2000" dirty="0"/>
              <a:t>"</a:t>
            </a:r>
            <a:r>
              <a:rPr lang="fr-FR" sz="2000" b="1" dirty="0"/>
              <a:t>Ingénierie de la Maintenance</a:t>
            </a:r>
            <a:r>
              <a:rPr lang="fr-FR" sz="2000" dirty="0"/>
              <a:t>" doivent être liées aux domaines de formation en relation avec la </a:t>
            </a:r>
            <a:r>
              <a:rPr lang="fr-FR" sz="2000" dirty="0">
                <a:solidFill>
                  <a:schemeClr val="accent1"/>
                </a:solidFill>
              </a:rPr>
              <a:t>conception</a:t>
            </a:r>
            <a:r>
              <a:rPr lang="fr-FR" sz="2000" dirty="0"/>
              <a:t>, la </a:t>
            </a:r>
            <a:r>
              <a:rPr lang="fr-FR" sz="2000" dirty="0">
                <a:solidFill>
                  <a:schemeClr val="accent1"/>
                </a:solidFill>
              </a:rPr>
              <a:t>construction</a:t>
            </a:r>
            <a:r>
              <a:rPr lang="fr-FR" sz="2000" dirty="0"/>
              <a:t>, la </a:t>
            </a:r>
            <a:r>
              <a:rPr lang="fr-FR" sz="2000" dirty="0">
                <a:solidFill>
                  <a:schemeClr val="accent1"/>
                </a:solidFill>
              </a:rPr>
              <a:t>fabrication</a:t>
            </a:r>
            <a:r>
              <a:rPr lang="fr-FR" sz="2000" dirty="0"/>
              <a:t> </a:t>
            </a:r>
            <a:r>
              <a:rPr lang="fr-FR" sz="2000" dirty="0">
                <a:solidFill>
                  <a:schemeClr val="accent1"/>
                </a:solidFill>
              </a:rPr>
              <a:t>mécanique</a:t>
            </a:r>
            <a:r>
              <a:rPr lang="fr-FR" sz="2000" dirty="0"/>
              <a:t> et la </a:t>
            </a:r>
            <a:r>
              <a:rPr lang="fr-FR" sz="2000" dirty="0">
                <a:solidFill>
                  <a:schemeClr val="accent1"/>
                </a:solidFill>
              </a:rPr>
              <a:t>productique</a:t>
            </a:r>
            <a:r>
              <a:rPr lang="fr-FR" sz="2000" dirty="0"/>
              <a:t>, la </a:t>
            </a:r>
            <a:r>
              <a:rPr lang="fr-FR" sz="2000" dirty="0">
                <a:solidFill>
                  <a:schemeClr val="accent1"/>
                </a:solidFill>
              </a:rPr>
              <a:t>maintenance</a:t>
            </a:r>
            <a:r>
              <a:rPr lang="fr-FR" sz="2000" dirty="0"/>
              <a:t> </a:t>
            </a:r>
            <a:r>
              <a:rPr lang="fr-FR" sz="2000" dirty="0">
                <a:solidFill>
                  <a:schemeClr val="accent1"/>
                </a:solidFill>
              </a:rPr>
              <a:t>industrielle</a:t>
            </a:r>
            <a:r>
              <a:rPr lang="fr-FR" sz="2000" dirty="0"/>
              <a:t>, la </a:t>
            </a:r>
            <a:r>
              <a:rPr lang="fr-FR" sz="2000" dirty="0">
                <a:solidFill>
                  <a:schemeClr val="accent1"/>
                </a:solidFill>
              </a:rPr>
              <a:t>métallurgie</a:t>
            </a:r>
            <a:r>
              <a:rPr lang="fr-FR" sz="2000" dirty="0"/>
              <a:t> et le </a:t>
            </a:r>
            <a:r>
              <a:rPr lang="fr-FR" sz="2000" dirty="0">
                <a:solidFill>
                  <a:schemeClr val="accent1"/>
                </a:solidFill>
              </a:rPr>
              <a:t>génie</a:t>
            </a:r>
            <a:r>
              <a:rPr lang="fr-FR" sz="2000" dirty="0"/>
              <a:t> </a:t>
            </a:r>
            <a:r>
              <a:rPr lang="fr-FR" sz="2000" dirty="0">
                <a:solidFill>
                  <a:schemeClr val="accent1"/>
                </a:solidFill>
              </a:rPr>
              <a:t>des</a:t>
            </a:r>
            <a:r>
              <a:rPr lang="fr-FR" sz="2000" dirty="0"/>
              <a:t> </a:t>
            </a:r>
            <a:r>
              <a:rPr lang="fr-FR" sz="2000" dirty="0">
                <a:solidFill>
                  <a:schemeClr val="accent1"/>
                </a:solidFill>
              </a:rPr>
              <a:t>matériaux</a:t>
            </a:r>
            <a:r>
              <a:rPr lang="fr-FR" sz="2000" dirty="0"/>
              <a:t>.</a:t>
            </a:r>
          </a:p>
          <a:p>
            <a:pPr algn="just"/>
            <a:r>
              <a:rPr lang="fr-FR" sz="2000" dirty="0" smtClean="0"/>
              <a:t>:</a:t>
            </a:r>
            <a:endParaRPr lang="fr-FR" sz="20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3972" y="2983103"/>
            <a:ext cx="8070467" cy="320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67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984</Words>
  <Application>Microsoft Office PowerPoint</Application>
  <PresentationFormat>Grand écran</PresentationFormat>
  <Paragraphs>181</Paragraphs>
  <Slides>26</Slides>
  <Notes>25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Cambria</vt:lpstr>
      <vt:lpstr>Times New Roman</vt:lpstr>
      <vt:lpstr>Wingdings</vt:lpstr>
      <vt:lpstr>Diamond Grid 16x9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2016-04-20T07:54:22Z</dcterms:created>
  <dcterms:modified xsi:type="dcterms:W3CDTF">2022-04-26T11:23:38Z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